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9" r:id="rId4"/>
    <p:sldId id="318" r:id="rId5"/>
    <p:sldId id="340" r:id="rId6"/>
    <p:sldId id="341" r:id="rId7"/>
    <p:sldId id="319" r:id="rId8"/>
    <p:sldId id="320" r:id="rId9"/>
    <p:sldId id="346" r:id="rId10"/>
    <p:sldId id="347" r:id="rId11"/>
    <p:sldId id="325" r:id="rId12"/>
    <p:sldId id="326" r:id="rId13"/>
    <p:sldId id="327" r:id="rId14"/>
    <p:sldId id="328" r:id="rId15"/>
    <p:sldId id="355" r:id="rId16"/>
    <p:sldId id="356" r:id="rId17"/>
    <p:sldId id="342" r:id="rId18"/>
    <p:sldId id="329" r:id="rId19"/>
    <p:sldId id="343" r:id="rId20"/>
    <p:sldId id="330" r:id="rId21"/>
    <p:sldId id="331" r:id="rId22"/>
    <p:sldId id="332" r:id="rId23"/>
    <p:sldId id="357" r:id="rId24"/>
    <p:sldId id="358" r:id="rId25"/>
    <p:sldId id="344" r:id="rId26"/>
    <p:sldId id="333" r:id="rId27"/>
    <p:sldId id="334" r:id="rId28"/>
    <p:sldId id="345" r:id="rId29"/>
    <p:sldId id="354" r:id="rId30"/>
    <p:sldId id="335" r:id="rId31"/>
    <p:sldId id="359" r:id="rId32"/>
    <p:sldId id="352" r:id="rId33"/>
    <p:sldId id="353" r:id="rId34"/>
    <p:sldId id="348" r:id="rId35"/>
    <p:sldId id="336" r:id="rId36"/>
    <p:sldId id="337" r:id="rId37"/>
    <p:sldId id="339" r:id="rId38"/>
    <p:sldId id="338" r:id="rId39"/>
    <p:sldId id="315" r:id="rId40"/>
    <p:sldId id="316" r:id="rId41"/>
    <p:sldId id="349" r:id="rId42"/>
    <p:sldId id="350" r:id="rId43"/>
    <p:sldId id="286"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FPtavsxJ2aDPks1u+1Gcqg==" hashData="XrlvXVvHdio9GIeC/VgRas63amn/jBf2V9KjV7nkU5VezlUj9D8u7eevTl63PthP7XH7tksSYBERHumnb9+MDA=="/>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Frequency</c:v>
                </c:pt>
              </c:strCache>
            </c:strRef>
          </c:tx>
          <c:spPr>
            <a:solidFill>
              <a:schemeClr val="accent5">
                <a:lumMod val="50000"/>
              </a:schemeClr>
            </a:solidFill>
          </c:spPr>
          <c:invertIfNegative val="0"/>
          <c:cat>
            <c:strRef>
              <c:f>Sheet1!$A$2:$A$5</c:f>
              <c:strCache>
                <c:ptCount val="4"/>
                <c:pt idx="0">
                  <c:v>A</c:v>
                </c:pt>
                <c:pt idx="1">
                  <c:v>B</c:v>
                </c:pt>
                <c:pt idx="2">
                  <c:v>AB</c:v>
                </c:pt>
                <c:pt idx="3">
                  <c:v>O</c:v>
                </c:pt>
              </c:strCache>
            </c:strRef>
          </c:cat>
          <c:val>
            <c:numRef>
              <c:f>Sheet1!$B$2:$B$5</c:f>
              <c:numCache>
                <c:formatCode>General</c:formatCode>
                <c:ptCount val="4"/>
                <c:pt idx="0">
                  <c:v>10</c:v>
                </c:pt>
                <c:pt idx="1">
                  <c:v>12</c:v>
                </c:pt>
                <c:pt idx="2">
                  <c:v>18</c:v>
                </c:pt>
                <c:pt idx="3">
                  <c:v>10</c:v>
                </c:pt>
              </c:numCache>
            </c:numRef>
          </c:val>
          <c:extLst>
            <c:ext xmlns:c16="http://schemas.microsoft.com/office/drawing/2014/chart" uri="{C3380CC4-5D6E-409C-BE32-E72D297353CC}">
              <c16:uniqueId val="{00000000-C3CA-4B95-80A3-44432DFD23AB}"/>
            </c:ext>
          </c:extLst>
        </c:ser>
        <c:dLbls>
          <c:showLegendKey val="0"/>
          <c:showVal val="0"/>
          <c:showCatName val="0"/>
          <c:showSerName val="0"/>
          <c:showPercent val="0"/>
          <c:showBubbleSize val="0"/>
        </c:dLbls>
        <c:gapWidth val="150"/>
        <c:axId val="172009880"/>
        <c:axId val="172010272"/>
      </c:barChart>
      <c:catAx>
        <c:axId val="172009880"/>
        <c:scaling>
          <c:orientation val="minMax"/>
        </c:scaling>
        <c:delete val="0"/>
        <c:axPos val="b"/>
        <c:numFmt formatCode="General" sourceLinked="0"/>
        <c:majorTickMark val="out"/>
        <c:minorTickMark val="none"/>
        <c:tickLblPos val="nextTo"/>
        <c:txPr>
          <a:bodyPr/>
          <a:lstStyle/>
          <a:p>
            <a:pPr>
              <a:defRPr sz="2000" baseline="0">
                <a:latin typeface="Times New Roman" pitchFamily="18" charset="0"/>
                <a:cs typeface="Times New Roman" pitchFamily="18" charset="0"/>
              </a:defRPr>
            </a:pPr>
            <a:endParaRPr lang="en-US"/>
          </a:p>
        </c:txPr>
        <c:crossAx val="172010272"/>
        <c:crosses val="autoZero"/>
        <c:auto val="1"/>
        <c:lblAlgn val="ctr"/>
        <c:lblOffset val="100"/>
        <c:noMultiLvlLbl val="0"/>
      </c:catAx>
      <c:valAx>
        <c:axId val="172010272"/>
        <c:scaling>
          <c:orientation val="minMax"/>
        </c:scaling>
        <c:delete val="0"/>
        <c:axPos val="l"/>
        <c:title>
          <c:tx>
            <c:rich>
              <a:bodyPr rot="-5400000" vert="horz"/>
              <a:lstStyle/>
              <a:p>
                <a:pPr>
                  <a:defRPr sz="2000" b="0" baseline="0">
                    <a:latin typeface="Times New Roman" pitchFamily="18" charset="0"/>
                    <a:cs typeface="Times New Roman" pitchFamily="18" charset="0"/>
                  </a:defRPr>
                </a:pPr>
                <a:r>
                  <a:rPr lang="en-US" sz="2000" b="0" baseline="0" dirty="0">
                    <a:latin typeface="Times New Roman" pitchFamily="18" charset="0"/>
                    <a:cs typeface="Times New Roman" pitchFamily="18" charset="0"/>
                  </a:rPr>
                  <a:t>Frequency</a:t>
                </a:r>
              </a:p>
            </c:rich>
          </c:tx>
          <c:overlay val="0"/>
        </c:title>
        <c:numFmt formatCode="General" sourceLinked="1"/>
        <c:majorTickMark val="out"/>
        <c:minorTickMark val="none"/>
        <c:tickLblPos val="nextTo"/>
        <c:crossAx val="1720098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Line plot</a:t>
            </a:r>
          </a:p>
        </c:rich>
      </c:tx>
      <c:layout>
        <c:manualLayout>
          <c:xMode val="edge"/>
          <c:yMode val="edge"/>
          <c:x val="0.41917175196850393"/>
          <c:y val="0.13750000000000001"/>
        </c:manualLayout>
      </c:layout>
      <c:overlay val="0"/>
    </c:title>
    <c:autoTitleDeleted val="0"/>
    <c:plotArea>
      <c:layout/>
      <c:barChart>
        <c:barDir val="col"/>
        <c:grouping val="clustered"/>
        <c:varyColors val="0"/>
        <c:ser>
          <c:idx val="0"/>
          <c:order val="0"/>
          <c:tx>
            <c:strRef>
              <c:f>Sheet1!$B$1</c:f>
              <c:strCache>
                <c:ptCount val="1"/>
                <c:pt idx="0">
                  <c:v>Number of households </c:v>
                </c:pt>
              </c:strCache>
            </c:strRef>
          </c:tx>
          <c:spPr>
            <a:ln>
              <a:solidFill>
                <a:schemeClr val="tx1">
                  <a:lumMod val="85000"/>
                  <a:lumOff val="15000"/>
                </a:schemeClr>
              </a:solidFill>
            </a:ln>
          </c:spPr>
          <c:invertIfNegative val="0"/>
          <c:cat>
            <c:numRef>
              <c:f>Sheet1!$A$2:$A$7</c:f>
              <c:numCache>
                <c:formatCode>General</c:formatCode>
                <c:ptCount val="6"/>
                <c:pt idx="0">
                  <c:v>1</c:v>
                </c:pt>
                <c:pt idx="1">
                  <c:v>2</c:v>
                </c:pt>
                <c:pt idx="2">
                  <c:v>3</c:v>
                </c:pt>
                <c:pt idx="3">
                  <c:v>4</c:v>
                </c:pt>
                <c:pt idx="4">
                  <c:v>5</c:v>
                </c:pt>
                <c:pt idx="5">
                  <c:v>6</c:v>
                </c:pt>
              </c:numCache>
            </c:numRef>
          </c:cat>
          <c:val>
            <c:numRef>
              <c:f>Sheet1!$B$2:$B$7</c:f>
              <c:numCache>
                <c:formatCode>General</c:formatCode>
                <c:ptCount val="6"/>
                <c:pt idx="4">
                  <c:v>0</c:v>
                </c:pt>
              </c:numCache>
            </c:numRef>
          </c:val>
          <c:extLst>
            <c:ext xmlns:c16="http://schemas.microsoft.com/office/drawing/2014/chart" uri="{C3380CC4-5D6E-409C-BE32-E72D297353CC}">
              <c16:uniqueId val="{00000000-7245-4E65-B5B8-FCA7B36EA3C7}"/>
            </c:ext>
          </c:extLst>
        </c:ser>
        <c:dLbls>
          <c:showLegendKey val="0"/>
          <c:showVal val="0"/>
          <c:showCatName val="0"/>
          <c:showSerName val="0"/>
          <c:showPercent val="0"/>
          <c:showBubbleSize val="0"/>
        </c:dLbls>
        <c:gapWidth val="0"/>
        <c:axId val="174223776"/>
        <c:axId val="220163848"/>
      </c:barChart>
      <c:catAx>
        <c:axId val="174223776"/>
        <c:scaling>
          <c:orientation val="minMax"/>
        </c:scaling>
        <c:delete val="0"/>
        <c:axPos val="b"/>
        <c:title>
          <c:tx>
            <c:rich>
              <a:bodyPr/>
              <a:lstStyle/>
              <a:p>
                <a:pPr>
                  <a:defRPr/>
                </a:pPr>
                <a:r>
                  <a:rPr lang="en-US" sz="2000" dirty="0"/>
                  <a:t>Number of customers</a:t>
                </a:r>
              </a:p>
            </c:rich>
          </c:tx>
          <c:overlay val="0"/>
        </c:title>
        <c:numFmt formatCode="General" sourceLinked="1"/>
        <c:majorTickMark val="none"/>
        <c:minorTickMark val="out"/>
        <c:tickLblPos val="nextTo"/>
        <c:spPr>
          <a:ln/>
        </c:spPr>
        <c:txPr>
          <a:bodyPr rot="0" vert="horz"/>
          <a:lstStyle/>
          <a:p>
            <a:pPr>
              <a:defRPr sz="2000" baseline="0"/>
            </a:pPr>
            <a:endParaRPr lang="en-US"/>
          </a:p>
        </c:txPr>
        <c:crossAx val="220163848"/>
        <c:crosses val="autoZero"/>
        <c:auto val="1"/>
        <c:lblAlgn val="ctr"/>
        <c:lblOffset val="0"/>
        <c:tickLblSkip val="1"/>
        <c:noMultiLvlLbl val="0"/>
      </c:catAx>
      <c:valAx>
        <c:axId val="220163848"/>
        <c:scaling>
          <c:orientation val="minMax"/>
        </c:scaling>
        <c:delete val="1"/>
        <c:axPos val="l"/>
        <c:numFmt formatCode="General" sourceLinked="1"/>
        <c:majorTickMark val="out"/>
        <c:minorTickMark val="none"/>
        <c:tickLblPos val="nextTo"/>
        <c:crossAx val="1742237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5"/>
    </mc:Choice>
    <mc:Fallback>
      <c:style val="35"/>
    </mc:Fallback>
  </mc:AlternateContent>
  <c:chart>
    <c:title>
      <c:tx>
        <c:rich>
          <a:bodyPr/>
          <a:lstStyle/>
          <a:p>
            <a:pPr>
              <a:defRPr/>
            </a:pPr>
            <a:r>
              <a:rPr lang="en-US" sz="2400" dirty="0">
                <a:latin typeface="Arial" panose="020B0604020202020204" pitchFamily="34" charset="0"/>
                <a:cs typeface="Arial" panose="020B0604020202020204" pitchFamily="34" charset="0"/>
              </a:rPr>
              <a:t>Histogram of college tuition</a:t>
            </a:r>
          </a:p>
        </c:rich>
      </c:tx>
      <c:overlay val="0"/>
    </c:title>
    <c:autoTitleDeleted val="0"/>
    <c:plotArea>
      <c:layout>
        <c:manualLayout>
          <c:layoutTarget val="inner"/>
          <c:xMode val="edge"/>
          <c:yMode val="edge"/>
          <c:x val="0.13866305758411224"/>
          <c:y val="0.14597024002447853"/>
          <c:w val="0.75533436144267885"/>
          <c:h val="0.73855181334579822"/>
        </c:manualLayout>
      </c:layout>
      <c:barChart>
        <c:barDir val="col"/>
        <c:grouping val="clustered"/>
        <c:varyColors val="0"/>
        <c:ser>
          <c:idx val="0"/>
          <c:order val="0"/>
          <c:tx>
            <c:strRef>
              <c:f>Sheet1!$B$1</c:f>
              <c:strCache>
                <c:ptCount val="1"/>
                <c:pt idx="0">
                  <c:v>Number of community collage </c:v>
                </c:pt>
              </c:strCache>
            </c:strRef>
          </c:tx>
          <c:spPr>
            <a:ln>
              <a:solidFill>
                <a:schemeClr val="tx1"/>
              </a:solidFill>
            </a:ln>
          </c:spPr>
          <c:invertIfNegative val="0"/>
          <c:cat>
            <c:numRef>
              <c:f>Sheet1!$A$2:$A$10</c:f>
              <c:numCache>
                <c:formatCode>General</c:formatCode>
                <c:ptCount val="9"/>
                <c:pt idx="1">
                  <c:v>775</c:v>
                </c:pt>
                <c:pt idx="2">
                  <c:v>800</c:v>
                </c:pt>
                <c:pt idx="3">
                  <c:v>825</c:v>
                </c:pt>
                <c:pt idx="4">
                  <c:v>850</c:v>
                </c:pt>
                <c:pt idx="5">
                  <c:v>875</c:v>
                </c:pt>
                <c:pt idx="6">
                  <c:v>900</c:v>
                </c:pt>
                <c:pt idx="7">
                  <c:v>925</c:v>
                </c:pt>
                <c:pt idx="8">
                  <c:v>950</c:v>
                </c:pt>
              </c:numCache>
            </c:numRef>
          </c:cat>
          <c:val>
            <c:numRef>
              <c:f>Sheet1!$B$2:$B$10</c:f>
              <c:numCache>
                <c:formatCode>General</c:formatCode>
                <c:ptCount val="9"/>
                <c:pt idx="0">
                  <c:v>0</c:v>
                </c:pt>
                <c:pt idx="1">
                  <c:v>22</c:v>
                </c:pt>
                <c:pt idx="2">
                  <c:v>68</c:v>
                </c:pt>
                <c:pt idx="3">
                  <c:v>15</c:v>
                </c:pt>
                <c:pt idx="4">
                  <c:v>5</c:v>
                </c:pt>
                <c:pt idx="5">
                  <c:v>0</c:v>
                </c:pt>
                <c:pt idx="6">
                  <c:v>0</c:v>
                </c:pt>
                <c:pt idx="7">
                  <c:v>0</c:v>
                </c:pt>
                <c:pt idx="8">
                  <c:v>1</c:v>
                </c:pt>
              </c:numCache>
            </c:numRef>
          </c:val>
          <c:extLst>
            <c:ext xmlns:c16="http://schemas.microsoft.com/office/drawing/2014/chart" uri="{C3380CC4-5D6E-409C-BE32-E72D297353CC}">
              <c16:uniqueId val="{00000000-2B57-4021-A4E2-5BA733A44437}"/>
            </c:ext>
          </c:extLst>
        </c:ser>
        <c:dLbls>
          <c:showLegendKey val="0"/>
          <c:showVal val="0"/>
          <c:showCatName val="0"/>
          <c:showSerName val="0"/>
          <c:showPercent val="0"/>
          <c:showBubbleSize val="0"/>
        </c:dLbls>
        <c:gapWidth val="0"/>
        <c:axId val="220165024"/>
        <c:axId val="220165416"/>
      </c:barChart>
      <c:catAx>
        <c:axId val="220165024"/>
        <c:scaling>
          <c:orientation val="minMax"/>
        </c:scaling>
        <c:delete val="0"/>
        <c:axPos val="b"/>
        <c:title>
          <c:tx>
            <c:rich>
              <a:bodyPr/>
              <a:lstStyle/>
              <a:p>
                <a:pPr>
                  <a:defRPr/>
                </a:pPr>
                <a:r>
                  <a:rPr lang="en-US" sz="2000" dirty="0">
                    <a:latin typeface="Arial" panose="020B0604020202020204" pitchFamily="34" charset="0"/>
                    <a:cs typeface="Arial" panose="020B0604020202020204" pitchFamily="34" charset="0"/>
                  </a:rPr>
                  <a:t>Tuition (dollars)</a:t>
                </a:r>
              </a:p>
            </c:rich>
          </c:tx>
          <c:overlay val="0"/>
        </c:title>
        <c:numFmt formatCode="General" sourceLinked="1"/>
        <c:majorTickMark val="cross"/>
        <c:minorTickMark val="none"/>
        <c:tickLblPos val="nextTo"/>
        <c:txPr>
          <a:bodyPr rot="-120000" vert="horz"/>
          <a:lstStyle/>
          <a:p>
            <a:pPr>
              <a:defRPr sz="2000" baseline="0"/>
            </a:pPr>
            <a:endParaRPr lang="en-US"/>
          </a:p>
        </c:txPr>
        <c:crossAx val="220165416"/>
        <c:crosses val="autoZero"/>
        <c:auto val="0"/>
        <c:lblAlgn val="ctr"/>
        <c:lblOffset val="100"/>
        <c:noMultiLvlLbl val="0"/>
      </c:catAx>
      <c:valAx>
        <c:axId val="220165416"/>
        <c:scaling>
          <c:orientation val="minMax"/>
        </c:scaling>
        <c:delete val="0"/>
        <c:axPos val="l"/>
        <c:title>
          <c:tx>
            <c:rich>
              <a:bodyPr/>
              <a:lstStyle/>
              <a:p>
                <a:pPr>
                  <a:defRPr/>
                </a:pPr>
                <a:r>
                  <a:rPr lang="en-US" sz="2000" dirty="0">
                    <a:latin typeface="Arial" panose="020B0604020202020204" pitchFamily="34" charset="0"/>
                    <a:cs typeface="Arial" panose="020B0604020202020204" pitchFamily="34" charset="0"/>
                  </a:rPr>
                  <a:t>Number of colleges</a:t>
                </a:r>
              </a:p>
            </c:rich>
          </c:tx>
          <c:overlay val="0"/>
        </c:title>
        <c:numFmt formatCode="General" sourceLinked="1"/>
        <c:majorTickMark val="out"/>
        <c:minorTickMark val="none"/>
        <c:tickLblPos val="nextTo"/>
        <c:txPr>
          <a:bodyPr/>
          <a:lstStyle/>
          <a:p>
            <a:pPr>
              <a:defRPr sz="2000" baseline="0"/>
            </a:pPr>
            <a:endParaRPr lang="en-US"/>
          </a:p>
        </c:txPr>
        <c:crossAx val="220165024"/>
        <c:crosses val="autoZero"/>
        <c:crossBetween val="between"/>
      </c:valAx>
      <c:spPr>
        <a:solidFill>
          <a:schemeClr val="bg1"/>
        </a:solidFill>
      </c:spPr>
    </c:plotArea>
    <c:plotVisOnly val="1"/>
    <c:dispBlanksAs val="gap"/>
    <c:showDLblsOverMax val="0"/>
  </c:chart>
  <c:spPr>
    <a:ln>
      <a:noFill/>
    </a:ln>
  </c:spPr>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5"/>
    </mc:Choice>
    <mc:Fallback>
      <c:style val="35"/>
    </mc:Fallback>
  </mc:AlternateContent>
  <c:chart>
    <c:title>
      <c:tx>
        <c:rich>
          <a:bodyPr/>
          <a:lstStyle/>
          <a:p>
            <a:pPr>
              <a:defRPr/>
            </a:pPr>
            <a:r>
              <a:rPr lang="en-US" sz="2400" dirty="0">
                <a:latin typeface="Arial" panose="020B0604020202020204" pitchFamily="34" charset="0"/>
                <a:cs typeface="Arial" panose="020B0604020202020204" pitchFamily="34" charset="0"/>
              </a:rPr>
              <a:t>Polygon of college tuition</a:t>
            </a:r>
          </a:p>
        </c:rich>
      </c:tx>
      <c:overlay val="0"/>
    </c:title>
    <c:autoTitleDeleted val="0"/>
    <c:plotArea>
      <c:layout>
        <c:manualLayout>
          <c:layoutTarget val="inner"/>
          <c:xMode val="edge"/>
          <c:yMode val="edge"/>
          <c:x val="0.13866305758411224"/>
          <c:y val="0.14597024002447853"/>
          <c:w val="0.75533436144267885"/>
          <c:h val="0.73855181334579822"/>
        </c:manualLayout>
      </c:layout>
      <c:lineChart>
        <c:grouping val="standard"/>
        <c:varyColors val="0"/>
        <c:ser>
          <c:idx val="0"/>
          <c:order val="0"/>
          <c:tx>
            <c:strRef>
              <c:f>Sheet1!$B$1</c:f>
              <c:strCache>
                <c:ptCount val="1"/>
                <c:pt idx="0">
                  <c:v>Number of community collage </c:v>
                </c:pt>
              </c:strCache>
            </c:strRef>
          </c:tx>
          <c:spPr>
            <a:ln w="34925">
              <a:solidFill>
                <a:schemeClr val="tx1"/>
              </a:solidFill>
            </a:ln>
          </c:spPr>
          <c:marker>
            <c:symbol val="circle"/>
            <c:size val="9"/>
            <c:spPr>
              <a:solidFill>
                <a:schemeClr val="tx1"/>
              </a:solidFill>
              <a:ln>
                <a:solidFill>
                  <a:schemeClr val="tx1"/>
                </a:solidFill>
                <a:headEnd type="oval" w="lg" len="lg"/>
                <a:tailEnd type="oval" w="lg" len="lg"/>
              </a:ln>
            </c:spPr>
          </c:marker>
          <c:cat>
            <c:numRef>
              <c:f>Sheet1!$A$2:$A$10</c:f>
              <c:numCache>
                <c:formatCode>General</c:formatCode>
                <c:ptCount val="9"/>
                <c:pt idx="1">
                  <c:v>775</c:v>
                </c:pt>
                <c:pt idx="2">
                  <c:v>800</c:v>
                </c:pt>
                <c:pt idx="3">
                  <c:v>825</c:v>
                </c:pt>
                <c:pt idx="4">
                  <c:v>850</c:v>
                </c:pt>
                <c:pt idx="5">
                  <c:v>875</c:v>
                </c:pt>
                <c:pt idx="6">
                  <c:v>900</c:v>
                </c:pt>
                <c:pt idx="7">
                  <c:v>925</c:v>
                </c:pt>
                <c:pt idx="8">
                  <c:v>950</c:v>
                </c:pt>
              </c:numCache>
            </c:numRef>
          </c:cat>
          <c:val>
            <c:numRef>
              <c:f>Sheet1!$B$2:$B$10</c:f>
              <c:numCache>
                <c:formatCode>General</c:formatCode>
                <c:ptCount val="9"/>
                <c:pt idx="0">
                  <c:v>0</c:v>
                </c:pt>
                <c:pt idx="1">
                  <c:v>22</c:v>
                </c:pt>
                <c:pt idx="2">
                  <c:v>68</c:v>
                </c:pt>
                <c:pt idx="3">
                  <c:v>15</c:v>
                </c:pt>
                <c:pt idx="4">
                  <c:v>5</c:v>
                </c:pt>
                <c:pt idx="5">
                  <c:v>0</c:v>
                </c:pt>
                <c:pt idx="6">
                  <c:v>0</c:v>
                </c:pt>
                <c:pt idx="7">
                  <c:v>0</c:v>
                </c:pt>
                <c:pt idx="8">
                  <c:v>1</c:v>
                </c:pt>
              </c:numCache>
            </c:numRef>
          </c:val>
          <c:smooth val="0"/>
          <c:extLst>
            <c:ext xmlns:c16="http://schemas.microsoft.com/office/drawing/2014/chart" uri="{C3380CC4-5D6E-409C-BE32-E72D297353CC}">
              <c16:uniqueId val="{00000000-2B57-4021-A4E2-5BA733A44437}"/>
            </c:ext>
          </c:extLst>
        </c:ser>
        <c:dLbls>
          <c:showLegendKey val="0"/>
          <c:showVal val="0"/>
          <c:showCatName val="0"/>
          <c:showSerName val="0"/>
          <c:showPercent val="0"/>
          <c:showBubbleSize val="0"/>
        </c:dLbls>
        <c:marker val="1"/>
        <c:smooth val="0"/>
        <c:axId val="220165024"/>
        <c:axId val="220165416"/>
      </c:lineChart>
      <c:catAx>
        <c:axId val="220165024"/>
        <c:scaling>
          <c:orientation val="minMax"/>
        </c:scaling>
        <c:delete val="0"/>
        <c:axPos val="b"/>
        <c:title>
          <c:tx>
            <c:rich>
              <a:bodyPr/>
              <a:lstStyle/>
              <a:p>
                <a:pPr>
                  <a:defRPr/>
                </a:pPr>
                <a:r>
                  <a:rPr lang="en-US" sz="2000" dirty="0">
                    <a:latin typeface="Arial" panose="020B0604020202020204" pitchFamily="34" charset="0"/>
                    <a:cs typeface="Arial" panose="020B0604020202020204" pitchFamily="34" charset="0"/>
                  </a:rPr>
                  <a:t>Tuition (dollars)</a:t>
                </a:r>
              </a:p>
            </c:rich>
          </c:tx>
          <c:overlay val="0"/>
        </c:title>
        <c:numFmt formatCode="General" sourceLinked="1"/>
        <c:majorTickMark val="cross"/>
        <c:minorTickMark val="none"/>
        <c:tickLblPos val="nextTo"/>
        <c:txPr>
          <a:bodyPr rot="-120000" vert="horz"/>
          <a:lstStyle/>
          <a:p>
            <a:pPr>
              <a:defRPr sz="2000" baseline="0"/>
            </a:pPr>
            <a:endParaRPr lang="en-US"/>
          </a:p>
        </c:txPr>
        <c:crossAx val="220165416"/>
        <c:crosses val="autoZero"/>
        <c:auto val="0"/>
        <c:lblAlgn val="ctr"/>
        <c:lblOffset val="100"/>
        <c:noMultiLvlLbl val="0"/>
      </c:catAx>
      <c:valAx>
        <c:axId val="220165416"/>
        <c:scaling>
          <c:orientation val="minMax"/>
        </c:scaling>
        <c:delete val="0"/>
        <c:axPos val="l"/>
        <c:title>
          <c:tx>
            <c:rich>
              <a:bodyPr/>
              <a:lstStyle/>
              <a:p>
                <a:pPr>
                  <a:defRPr/>
                </a:pPr>
                <a:r>
                  <a:rPr lang="en-US" sz="2000" dirty="0">
                    <a:latin typeface="Arial" panose="020B0604020202020204" pitchFamily="34" charset="0"/>
                    <a:cs typeface="Arial" panose="020B0604020202020204" pitchFamily="34" charset="0"/>
                  </a:rPr>
                  <a:t>Number of colleges</a:t>
                </a:r>
              </a:p>
            </c:rich>
          </c:tx>
          <c:overlay val="0"/>
        </c:title>
        <c:numFmt formatCode="General" sourceLinked="1"/>
        <c:majorTickMark val="out"/>
        <c:minorTickMark val="none"/>
        <c:tickLblPos val="nextTo"/>
        <c:txPr>
          <a:bodyPr/>
          <a:lstStyle/>
          <a:p>
            <a:pPr>
              <a:defRPr sz="2000" baseline="0"/>
            </a:pPr>
            <a:endParaRPr lang="en-US"/>
          </a:p>
        </c:txPr>
        <c:crossAx val="220165024"/>
        <c:crosses val="autoZero"/>
        <c:crossBetween val="between"/>
      </c:valAx>
      <c:spPr>
        <a:solidFill>
          <a:schemeClr val="bg1"/>
        </a:solidFill>
      </c:spPr>
    </c:plotArea>
    <c:plotVisOnly val="1"/>
    <c:dispBlanksAs val="gap"/>
    <c:showDLblsOverMax val="0"/>
  </c:chart>
  <c:spPr>
    <a:ln>
      <a:no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26650287704421688"/>
          <c:y val="0.12100099556520971"/>
          <c:w val="0.65613592772057516"/>
          <c:h val="0.66446533622952575"/>
        </c:manualLayout>
      </c:layout>
      <c:barChart>
        <c:barDir val="col"/>
        <c:grouping val="clustered"/>
        <c:varyColors val="0"/>
        <c:ser>
          <c:idx val="0"/>
          <c:order val="0"/>
          <c:tx>
            <c:strRef>
              <c:f>Sheet1!$B$1</c:f>
              <c:strCache>
                <c:ptCount val="1"/>
                <c:pt idx="0">
                  <c:v>Series 1</c:v>
                </c:pt>
              </c:strCache>
            </c:strRef>
          </c:tx>
          <c:spPr>
            <a:solidFill>
              <a:schemeClr val="accent6">
                <a:lumMod val="75000"/>
              </a:schemeClr>
            </a:solidFill>
          </c:spPr>
          <c:invertIfNegative val="0"/>
          <c:cat>
            <c:strRef>
              <c:f>Sheet1!$A$2:$A$5</c:f>
              <c:strCache>
                <c:ptCount val="4"/>
                <c:pt idx="0">
                  <c:v>A</c:v>
                </c:pt>
                <c:pt idx="1">
                  <c:v>B</c:v>
                </c:pt>
                <c:pt idx="2">
                  <c:v>AB</c:v>
                </c:pt>
                <c:pt idx="3">
                  <c:v>O</c:v>
                </c:pt>
              </c:strCache>
            </c:strRef>
          </c:cat>
          <c:val>
            <c:numRef>
              <c:f>Sheet1!$B$2:$B$5</c:f>
              <c:numCache>
                <c:formatCode>General</c:formatCode>
                <c:ptCount val="4"/>
                <c:pt idx="0">
                  <c:v>0.2</c:v>
                </c:pt>
                <c:pt idx="1">
                  <c:v>0.24</c:v>
                </c:pt>
                <c:pt idx="2">
                  <c:v>0.36</c:v>
                </c:pt>
                <c:pt idx="3">
                  <c:v>0.2</c:v>
                </c:pt>
              </c:numCache>
            </c:numRef>
          </c:val>
          <c:extLst>
            <c:ext xmlns:c16="http://schemas.microsoft.com/office/drawing/2014/chart" uri="{C3380CC4-5D6E-409C-BE32-E72D297353CC}">
              <c16:uniqueId val="{00000000-AC6B-490C-BC7F-961A4503986C}"/>
            </c:ext>
          </c:extLst>
        </c:ser>
        <c:dLbls>
          <c:showLegendKey val="0"/>
          <c:showVal val="0"/>
          <c:showCatName val="0"/>
          <c:showSerName val="0"/>
          <c:showPercent val="0"/>
          <c:showBubbleSize val="0"/>
        </c:dLbls>
        <c:gapWidth val="150"/>
        <c:axId val="172011056"/>
        <c:axId val="172011448"/>
      </c:barChart>
      <c:catAx>
        <c:axId val="172011056"/>
        <c:scaling>
          <c:orientation val="minMax"/>
        </c:scaling>
        <c:delete val="0"/>
        <c:axPos val="b"/>
        <c:numFmt formatCode="General" sourceLinked="0"/>
        <c:majorTickMark val="out"/>
        <c:minorTickMark val="none"/>
        <c:tickLblPos val="nextTo"/>
        <c:txPr>
          <a:bodyPr/>
          <a:lstStyle/>
          <a:p>
            <a:pPr>
              <a:defRPr sz="2000" baseline="0">
                <a:latin typeface="Times New Roman" pitchFamily="18" charset="0"/>
                <a:cs typeface="Times New Roman" pitchFamily="18" charset="0"/>
              </a:defRPr>
            </a:pPr>
            <a:endParaRPr lang="en-US"/>
          </a:p>
        </c:txPr>
        <c:crossAx val="172011448"/>
        <c:crosses val="autoZero"/>
        <c:auto val="1"/>
        <c:lblAlgn val="ctr"/>
        <c:lblOffset val="100"/>
        <c:noMultiLvlLbl val="0"/>
      </c:catAx>
      <c:valAx>
        <c:axId val="172011448"/>
        <c:scaling>
          <c:orientation val="minMax"/>
        </c:scaling>
        <c:delete val="0"/>
        <c:axPos val="l"/>
        <c:title>
          <c:tx>
            <c:rich>
              <a:bodyPr rot="-5400000" vert="horz"/>
              <a:lstStyle/>
              <a:p>
                <a:pPr>
                  <a:defRPr sz="2000" b="0" baseline="0">
                    <a:latin typeface="Times New Roman" pitchFamily="18" charset="0"/>
                    <a:cs typeface="Times New Roman" pitchFamily="18" charset="0"/>
                  </a:defRPr>
                </a:pPr>
                <a:r>
                  <a:rPr lang="en-US" sz="2000" b="0" baseline="0" dirty="0">
                    <a:latin typeface="Times New Roman" pitchFamily="18" charset="0"/>
                    <a:cs typeface="Times New Roman" pitchFamily="18" charset="0"/>
                  </a:rPr>
                  <a:t>Relative  frequency</a:t>
                </a:r>
              </a:p>
            </c:rich>
          </c:tx>
          <c:overlay val="0"/>
        </c:title>
        <c:numFmt formatCode="General" sourceLinked="1"/>
        <c:majorTickMark val="out"/>
        <c:minorTickMark val="none"/>
        <c:tickLblPos val="nextTo"/>
        <c:crossAx val="1720110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Series 1</c:v>
                </c:pt>
              </c:strCache>
            </c:strRef>
          </c:tx>
          <c:dLbls>
            <c:dLbl>
              <c:idx val="0"/>
              <c:tx>
                <c:rich>
                  <a:bodyPr/>
                  <a:lstStyle/>
                  <a:p>
                    <a:pPr>
                      <a:defRPr sz="2000" baseline="0">
                        <a:latin typeface="Arial" panose="020B0604020202020204" pitchFamily="34" charset="0"/>
                        <a:cs typeface="Times New Roman" pitchFamily="18" charset="0"/>
                      </a:defRPr>
                    </a:pPr>
                    <a:r>
                      <a:rPr lang="en-US"/>
                      <a:t>20%</a:t>
                    </a:r>
                    <a:endParaRPr lang="en-US" dirty="0"/>
                  </a:p>
                </c:rich>
              </c:tx>
              <c:spPr/>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51FD-4747-A6A9-9F275B88464A}"/>
                </c:ext>
              </c:extLst>
            </c:dLbl>
            <c:dLbl>
              <c:idx val="1"/>
              <c:tx>
                <c:rich>
                  <a:bodyPr/>
                  <a:lstStyle/>
                  <a:p>
                    <a:pPr>
                      <a:defRPr sz="2000" baseline="0">
                        <a:latin typeface="Arial" panose="020B0604020202020204" pitchFamily="34" charset="0"/>
                        <a:cs typeface="Times New Roman" pitchFamily="18" charset="0"/>
                      </a:defRPr>
                    </a:pPr>
                    <a:r>
                      <a:rPr lang="en-US"/>
                      <a:t>24%</a:t>
                    </a:r>
                    <a:endParaRPr lang="en-US" dirty="0"/>
                  </a:p>
                </c:rich>
              </c:tx>
              <c:spPr/>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51FD-4747-A6A9-9F275B88464A}"/>
                </c:ext>
              </c:extLst>
            </c:dLbl>
            <c:dLbl>
              <c:idx val="2"/>
              <c:tx>
                <c:rich>
                  <a:bodyPr/>
                  <a:lstStyle/>
                  <a:p>
                    <a:pPr>
                      <a:defRPr sz="2000" baseline="0">
                        <a:latin typeface="Arial" panose="020B0604020202020204" pitchFamily="34" charset="0"/>
                        <a:cs typeface="Times New Roman" pitchFamily="18" charset="0"/>
                      </a:defRPr>
                    </a:pPr>
                    <a:r>
                      <a:rPr lang="en-US"/>
                      <a:t>36%</a:t>
                    </a:r>
                    <a:endParaRPr lang="en-US" dirty="0"/>
                  </a:p>
                </c:rich>
              </c:tx>
              <c:spPr/>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51FD-4747-A6A9-9F275B88464A}"/>
                </c:ext>
              </c:extLst>
            </c:dLbl>
            <c:dLbl>
              <c:idx val="3"/>
              <c:tx>
                <c:rich>
                  <a:bodyPr/>
                  <a:lstStyle/>
                  <a:p>
                    <a:r>
                      <a:rPr lang="en-US"/>
                      <a:t>20%</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51FD-4747-A6A9-9F275B88464A}"/>
                </c:ext>
              </c:extLst>
            </c:dLbl>
            <c:spPr>
              <a:noFill/>
              <a:ln>
                <a:noFill/>
              </a:ln>
              <a:effectLst/>
            </c:spPr>
            <c:txPr>
              <a:bodyPr wrap="square" lIns="38100" tIns="19050" rIns="38100" bIns="19050" anchor="ctr">
                <a:spAutoFit/>
              </a:bodyPr>
              <a:lstStyle/>
              <a:p>
                <a:pPr>
                  <a:defRPr sz="2000" baseline="0">
                    <a:latin typeface="Arial" panose="020B0604020202020204" pitchFamily="34" charset="0"/>
                  </a:defRPr>
                </a:pPr>
                <a:endParaRPr lang="en-US"/>
              </a:p>
            </c:tx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A</c:v>
                </c:pt>
                <c:pt idx="1">
                  <c:v>B</c:v>
                </c:pt>
                <c:pt idx="2">
                  <c:v>AB</c:v>
                </c:pt>
                <c:pt idx="3">
                  <c:v>O</c:v>
                </c:pt>
              </c:strCache>
            </c:strRef>
          </c:cat>
          <c:val>
            <c:numRef>
              <c:f>Sheet1!$B$2:$B$5</c:f>
              <c:numCache>
                <c:formatCode>General</c:formatCode>
                <c:ptCount val="4"/>
                <c:pt idx="0">
                  <c:v>0.2</c:v>
                </c:pt>
                <c:pt idx="1">
                  <c:v>0.24</c:v>
                </c:pt>
                <c:pt idx="2">
                  <c:v>0.36</c:v>
                </c:pt>
                <c:pt idx="3">
                  <c:v>0.2</c:v>
                </c:pt>
              </c:numCache>
            </c:numRef>
          </c:val>
          <c:extLst>
            <c:ext xmlns:c16="http://schemas.microsoft.com/office/drawing/2014/chart" uri="{C3380CC4-5D6E-409C-BE32-E72D297353CC}">
              <c16:uniqueId val="{00000004-51FD-4747-A6A9-9F275B88464A}"/>
            </c:ext>
          </c:extLst>
        </c:ser>
        <c:dLbls>
          <c:showLegendKey val="0"/>
          <c:showVal val="0"/>
          <c:showCatName val="0"/>
          <c:showSerName val="0"/>
          <c:showPercent val="0"/>
          <c:showBubbleSize val="0"/>
          <c:showLeaderLines val="1"/>
        </c:dLbls>
        <c:firstSliceAng val="0"/>
      </c:pieChart>
    </c:plotArea>
    <c:legend>
      <c:legendPos val="r"/>
      <c:overlay val="0"/>
      <c:txPr>
        <a:bodyPr/>
        <a:lstStyle/>
        <a:p>
          <a:pPr>
            <a:defRPr sz="2000" baseline="0">
              <a:latin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Men </c:v>
                </c:pt>
              </c:strCache>
            </c:strRef>
          </c:tx>
          <c:invertIfNegative val="0"/>
          <c:cat>
            <c:strRef>
              <c:f>Sheet1!$A$2:$A$6</c:f>
              <c:strCache>
                <c:ptCount val="5"/>
                <c:pt idx="0">
                  <c:v>Prof. athlete </c:v>
                </c:pt>
                <c:pt idx="1">
                  <c:v>Act.</c:v>
                </c:pt>
                <c:pt idx="2">
                  <c:v>Pres. US</c:v>
                </c:pt>
                <c:pt idx="3">
                  <c:v>Rock star </c:v>
                </c:pt>
                <c:pt idx="4">
                  <c:v>Not sure </c:v>
                </c:pt>
              </c:strCache>
            </c:strRef>
          </c:cat>
          <c:val>
            <c:numRef>
              <c:f>Sheet1!$B$2:$B$6</c:f>
              <c:numCache>
                <c:formatCode>General</c:formatCode>
                <c:ptCount val="5"/>
                <c:pt idx="0">
                  <c:v>40</c:v>
                </c:pt>
                <c:pt idx="1">
                  <c:v>26</c:v>
                </c:pt>
                <c:pt idx="2">
                  <c:v>13</c:v>
                </c:pt>
                <c:pt idx="3">
                  <c:v>13</c:v>
                </c:pt>
                <c:pt idx="4">
                  <c:v>7</c:v>
                </c:pt>
              </c:numCache>
            </c:numRef>
          </c:val>
          <c:extLst>
            <c:ext xmlns:c16="http://schemas.microsoft.com/office/drawing/2014/chart" uri="{C3380CC4-5D6E-409C-BE32-E72D297353CC}">
              <c16:uniqueId val="{00000000-A1B9-4C73-8615-4FEEF26B6FCE}"/>
            </c:ext>
          </c:extLst>
        </c:ser>
        <c:ser>
          <c:idx val="1"/>
          <c:order val="1"/>
          <c:tx>
            <c:strRef>
              <c:f>Sheet1!$C$1</c:f>
              <c:strCache>
                <c:ptCount val="1"/>
                <c:pt idx="0">
                  <c:v>Women </c:v>
                </c:pt>
              </c:strCache>
            </c:strRef>
          </c:tx>
          <c:invertIfNegative val="0"/>
          <c:cat>
            <c:strRef>
              <c:f>Sheet1!$A$2:$A$6</c:f>
              <c:strCache>
                <c:ptCount val="5"/>
                <c:pt idx="0">
                  <c:v>Prof. athlete </c:v>
                </c:pt>
                <c:pt idx="1">
                  <c:v>Act.</c:v>
                </c:pt>
                <c:pt idx="2">
                  <c:v>Pres. US</c:v>
                </c:pt>
                <c:pt idx="3">
                  <c:v>Rock star </c:v>
                </c:pt>
                <c:pt idx="4">
                  <c:v>Not sure </c:v>
                </c:pt>
              </c:strCache>
            </c:strRef>
          </c:cat>
          <c:val>
            <c:numRef>
              <c:f>Sheet1!$C$2:$C$6</c:f>
              <c:numCache>
                <c:formatCode>General</c:formatCode>
                <c:ptCount val="5"/>
                <c:pt idx="0">
                  <c:v>30</c:v>
                </c:pt>
                <c:pt idx="1">
                  <c:v>37</c:v>
                </c:pt>
                <c:pt idx="2">
                  <c:v>13</c:v>
                </c:pt>
                <c:pt idx="3">
                  <c:v>13</c:v>
                </c:pt>
                <c:pt idx="4">
                  <c:v>19</c:v>
                </c:pt>
              </c:numCache>
            </c:numRef>
          </c:val>
          <c:extLst>
            <c:ext xmlns:c16="http://schemas.microsoft.com/office/drawing/2014/chart" uri="{C3380CC4-5D6E-409C-BE32-E72D297353CC}">
              <c16:uniqueId val="{00000001-A1B9-4C73-8615-4FEEF26B6FCE}"/>
            </c:ext>
          </c:extLst>
        </c:ser>
        <c:dLbls>
          <c:showLegendKey val="0"/>
          <c:showVal val="0"/>
          <c:showCatName val="0"/>
          <c:showSerName val="0"/>
          <c:showPercent val="0"/>
          <c:showBubbleSize val="0"/>
        </c:dLbls>
        <c:gapWidth val="150"/>
        <c:axId val="219309080"/>
        <c:axId val="219309472"/>
      </c:barChart>
      <c:catAx>
        <c:axId val="219309080"/>
        <c:scaling>
          <c:orientation val="minMax"/>
        </c:scaling>
        <c:delete val="0"/>
        <c:axPos val="b"/>
        <c:numFmt formatCode="General" sourceLinked="0"/>
        <c:majorTickMark val="out"/>
        <c:minorTickMark val="none"/>
        <c:tickLblPos val="low"/>
        <c:txPr>
          <a:bodyPr rot="0" vert="horz" anchor="ctr" anchorCtr="0"/>
          <a:lstStyle/>
          <a:p>
            <a:pPr>
              <a:defRPr sz="2000" baseline="0"/>
            </a:pPr>
            <a:endParaRPr lang="en-US"/>
          </a:p>
        </c:txPr>
        <c:crossAx val="219309472"/>
        <c:crosses val="autoZero"/>
        <c:auto val="1"/>
        <c:lblAlgn val="ctr"/>
        <c:lblOffset val="100"/>
        <c:noMultiLvlLbl val="0"/>
      </c:catAx>
      <c:valAx>
        <c:axId val="219309472"/>
        <c:scaling>
          <c:orientation val="minMax"/>
        </c:scaling>
        <c:delete val="0"/>
        <c:axPos val="l"/>
        <c:title>
          <c:tx>
            <c:rich>
              <a:bodyPr rot="-5400000" vert="horz"/>
              <a:lstStyle/>
              <a:p>
                <a:pPr>
                  <a:defRPr sz="2000" baseline="0"/>
                </a:pPr>
                <a:r>
                  <a:rPr lang="en-US" sz="2000" b="0" baseline="0" dirty="0">
                    <a:latin typeface="Times New Roman" pitchFamily="18" charset="0"/>
                    <a:cs typeface="Times New Roman" pitchFamily="18" charset="0"/>
                  </a:rPr>
                  <a:t>Frequency</a:t>
                </a:r>
              </a:p>
            </c:rich>
          </c:tx>
          <c:overlay val="0"/>
        </c:title>
        <c:numFmt formatCode="General" sourceLinked="1"/>
        <c:majorTickMark val="out"/>
        <c:minorTickMark val="none"/>
        <c:tickLblPos val="nextTo"/>
        <c:crossAx val="219309080"/>
        <c:crosses val="autoZero"/>
        <c:crossBetween val="between"/>
      </c:valAx>
    </c:plotArea>
    <c:legend>
      <c:legendPos val="r"/>
      <c:overlay val="0"/>
      <c:txPr>
        <a:bodyPr/>
        <a:lstStyle/>
        <a:p>
          <a:pPr>
            <a:defRPr sz="20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Men </c:v>
                </c:pt>
              </c:strCache>
            </c:strRef>
          </c:tx>
          <c:invertIfNegative val="0"/>
          <c:cat>
            <c:strRef>
              <c:f>Sheet1!$A$2:$A$6</c:f>
              <c:strCache>
                <c:ptCount val="5"/>
                <c:pt idx="0">
                  <c:v>Prof. athlete </c:v>
                </c:pt>
                <c:pt idx="1">
                  <c:v>Act.</c:v>
                </c:pt>
                <c:pt idx="2">
                  <c:v>Pres. US</c:v>
                </c:pt>
                <c:pt idx="3">
                  <c:v>Rock star </c:v>
                </c:pt>
                <c:pt idx="4">
                  <c:v>Not sure </c:v>
                </c:pt>
              </c:strCache>
            </c:strRef>
          </c:cat>
          <c:val>
            <c:numRef>
              <c:f>Sheet1!$B$2:$B$6</c:f>
              <c:numCache>
                <c:formatCode>General</c:formatCode>
                <c:ptCount val="5"/>
                <c:pt idx="0">
                  <c:v>0.40404000000000001</c:v>
                </c:pt>
                <c:pt idx="1">
                  <c:v>0.26262999999999997</c:v>
                </c:pt>
                <c:pt idx="2">
                  <c:v>0.13139000000000001</c:v>
                </c:pt>
                <c:pt idx="3">
                  <c:v>0.13139000000000001</c:v>
                </c:pt>
                <c:pt idx="4">
                  <c:v>7.0709999999999995E-2</c:v>
                </c:pt>
              </c:numCache>
            </c:numRef>
          </c:val>
          <c:extLst>
            <c:ext xmlns:c16="http://schemas.microsoft.com/office/drawing/2014/chart" uri="{C3380CC4-5D6E-409C-BE32-E72D297353CC}">
              <c16:uniqueId val="{00000000-AEE0-47A2-BCDE-EF5E51AADE7D}"/>
            </c:ext>
          </c:extLst>
        </c:ser>
        <c:ser>
          <c:idx val="1"/>
          <c:order val="1"/>
          <c:tx>
            <c:strRef>
              <c:f>Sheet1!$C$1</c:f>
              <c:strCache>
                <c:ptCount val="1"/>
                <c:pt idx="0">
                  <c:v>Women </c:v>
                </c:pt>
              </c:strCache>
            </c:strRef>
          </c:tx>
          <c:invertIfNegative val="0"/>
          <c:cat>
            <c:strRef>
              <c:f>Sheet1!$A$2:$A$6</c:f>
              <c:strCache>
                <c:ptCount val="5"/>
                <c:pt idx="0">
                  <c:v>Prof. athlete </c:v>
                </c:pt>
                <c:pt idx="1">
                  <c:v>Act.</c:v>
                </c:pt>
                <c:pt idx="2">
                  <c:v>Pres. US</c:v>
                </c:pt>
                <c:pt idx="3">
                  <c:v>Rock star </c:v>
                </c:pt>
                <c:pt idx="4">
                  <c:v>Not sure </c:v>
                </c:pt>
              </c:strCache>
            </c:strRef>
          </c:cat>
          <c:val>
            <c:numRef>
              <c:f>Sheet1!$C$2:$C$6</c:f>
              <c:numCache>
                <c:formatCode>General</c:formatCode>
                <c:ptCount val="5"/>
                <c:pt idx="0">
                  <c:v>0.26785714285714285</c:v>
                </c:pt>
                <c:pt idx="1">
                  <c:v>0.33035714285714285</c:v>
                </c:pt>
                <c:pt idx="2">
                  <c:v>0.11607142857142858</c:v>
                </c:pt>
                <c:pt idx="3">
                  <c:v>0.11607142857142858</c:v>
                </c:pt>
                <c:pt idx="4">
                  <c:v>0.16964285714285715</c:v>
                </c:pt>
              </c:numCache>
            </c:numRef>
          </c:val>
          <c:extLst>
            <c:ext xmlns:c16="http://schemas.microsoft.com/office/drawing/2014/chart" uri="{C3380CC4-5D6E-409C-BE32-E72D297353CC}">
              <c16:uniqueId val="{00000001-AEE0-47A2-BCDE-EF5E51AADE7D}"/>
            </c:ext>
          </c:extLst>
        </c:ser>
        <c:dLbls>
          <c:showLegendKey val="0"/>
          <c:showVal val="0"/>
          <c:showCatName val="0"/>
          <c:showSerName val="0"/>
          <c:showPercent val="0"/>
          <c:showBubbleSize val="0"/>
        </c:dLbls>
        <c:gapWidth val="150"/>
        <c:axId val="174017248"/>
        <c:axId val="174017640"/>
      </c:barChart>
      <c:catAx>
        <c:axId val="174017248"/>
        <c:scaling>
          <c:orientation val="minMax"/>
        </c:scaling>
        <c:delete val="0"/>
        <c:axPos val="b"/>
        <c:numFmt formatCode="General" sourceLinked="0"/>
        <c:majorTickMark val="out"/>
        <c:minorTickMark val="none"/>
        <c:tickLblPos val="low"/>
        <c:txPr>
          <a:bodyPr rot="0" vert="horz" anchor="ctr" anchorCtr="0"/>
          <a:lstStyle/>
          <a:p>
            <a:pPr>
              <a:defRPr sz="2000" baseline="0"/>
            </a:pPr>
            <a:endParaRPr lang="en-US"/>
          </a:p>
        </c:txPr>
        <c:crossAx val="174017640"/>
        <c:crosses val="autoZero"/>
        <c:auto val="1"/>
        <c:lblAlgn val="ctr"/>
        <c:lblOffset val="100"/>
        <c:noMultiLvlLbl val="0"/>
      </c:catAx>
      <c:valAx>
        <c:axId val="174017640"/>
        <c:scaling>
          <c:orientation val="minMax"/>
        </c:scaling>
        <c:delete val="0"/>
        <c:axPos val="l"/>
        <c:title>
          <c:tx>
            <c:rich>
              <a:bodyPr rot="-5400000" vert="horz"/>
              <a:lstStyle/>
              <a:p>
                <a:pPr>
                  <a:defRPr sz="2000" baseline="0"/>
                </a:pPr>
                <a:r>
                  <a:rPr lang="en-US" sz="2000" b="0" baseline="0" dirty="0">
                    <a:latin typeface="Times New Roman" pitchFamily="18" charset="0"/>
                    <a:cs typeface="Times New Roman" pitchFamily="18" charset="0"/>
                  </a:rPr>
                  <a:t>Relative frequency</a:t>
                </a:r>
              </a:p>
            </c:rich>
          </c:tx>
          <c:overlay val="0"/>
        </c:title>
        <c:numFmt formatCode="General" sourceLinked="1"/>
        <c:majorTickMark val="out"/>
        <c:minorTickMark val="none"/>
        <c:tickLblPos val="nextTo"/>
        <c:crossAx val="174017248"/>
        <c:crosses val="autoZero"/>
        <c:crossBetween val="between"/>
      </c:valAx>
    </c:plotArea>
    <c:legend>
      <c:legendPos val="r"/>
      <c:overlay val="0"/>
      <c:txPr>
        <a:bodyPr/>
        <a:lstStyle/>
        <a:p>
          <a:pPr>
            <a:defRPr sz="20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Men </c:v>
                </c:pt>
              </c:strCache>
            </c:strRef>
          </c:tx>
          <c:invertIfNegative val="0"/>
          <c:cat>
            <c:strRef>
              <c:f>Sheet1!$A$2:$A$6</c:f>
              <c:strCache>
                <c:ptCount val="5"/>
                <c:pt idx="0">
                  <c:v>Prof. athlete </c:v>
                </c:pt>
                <c:pt idx="1">
                  <c:v>Act.</c:v>
                </c:pt>
                <c:pt idx="2">
                  <c:v>Pres. US</c:v>
                </c:pt>
                <c:pt idx="3">
                  <c:v>Rock star </c:v>
                </c:pt>
                <c:pt idx="4">
                  <c:v>Not sure </c:v>
                </c:pt>
              </c:strCache>
            </c:strRef>
          </c:cat>
          <c:val>
            <c:numRef>
              <c:f>Sheet1!$B$2:$B$6</c:f>
              <c:numCache>
                <c:formatCode>General</c:formatCode>
                <c:ptCount val="5"/>
                <c:pt idx="0">
                  <c:v>0.40404000000000001</c:v>
                </c:pt>
                <c:pt idx="1">
                  <c:v>0.26262999999999997</c:v>
                </c:pt>
                <c:pt idx="2">
                  <c:v>0.13139000000000001</c:v>
                </c:pt>
                <c:pt idx="3">
                  <c:v>0.13139000000000001</c:v>
                </c:pt>
                <c:pt idx="4">
                  <c:v>7.0709999999999995E-2</c:v>
                </c:pt>
              </c:numCache>
            </c:numRef>
          </c:val>
          <c:extLst>
            <c:ext xmlns:c16="http://schemas.microsoft.com/office/drawing/2014/chart" uri="{C3380CC4-5D6E-409C-BE32-E72D297353CC}">
              <c16:uniqueId val="{00000000-AEE0-47A2-BCDE-EF5E51AADE7D}"/>
            </c:ext>
          </c:extLst>
        </c:ser>
        <c:ser>
          <c:idx val="1"/>
          <c:order val="1"/>
          <c:tx>
            <c:strRef>
              <c:f>Sheet1!$C$1</c:f>
              <c:strCache>
                <c:ptCount val="1"/>
                <c:pt idx="0">
                  <c:v>Women </c:v>
                </c:pt>
              </c:strCache>
            </c:strRef>
          </c:tx>
          <c:invertIfNegative val="0"/>
          <c:cat>
            <c:strRef>
              <c:f>Sheet1!$A$2:$A$6</c:f>
              <c:strCache>
                <c:ptCount val="5"/>
                <c:pt idx="0">
                  <c:v>Prof. athlete </c:v>
                </c:pt>
                <c:pt idx="1">
                  <c:v>Act.</c:v>
                </c:pt>
                <c:pt idx="2">
                  <c:v>Pres. US</c:v>
                </c:pt>
                <c:pt idx="3">
                  <c:v>Rock star </c:v>
                </c:pt>
                <c:pt idx="4">
                  <c:v>Not sure </c:v>
                </c:pt>
              </c:strCache>
            </c:strRef>
          </c:cat>
          <c:val>
            <c:numRef>
              <c:f>Sheet1!$C$2:$C$6</c:f>
              <c:numCache>
                <c:formatCode>General</c:formatCode>
                <c:ptCount val="5"/>
                <c:pt idx="0">
                  <c:v>0.26785714285714285</c:v>
                </c:pt>
                <c:pt idx="1">
                  <c:v>0.33035714285714285</c:v>
                </c:pt>
                <c:pt idx="2">
                  <c:v>0.11607142857142858</c:v>
                </c:pt>
                <c:pt idx="3">
                  <c:v>0.11607142857142858</c:v>
                </c:pt>
                <c:pt idx="4">
                  <c:v>0.16964285714285715</c:v>
                </c:pt>
              </c:numCache>
            </c:numRef>
          </c:val>
          <c:extLst>
            <c:ext xmlns:c16="http://schemas.microsoft.com/office/drawing/2014/chart" uri="{C3380CC4-5D6E-409C-BE32-E72D297353CC}">
              <c16:uniqueId val="{00000001-AEE0-47A2-BCDE-EF5E51AADE7D}"/>
            </c:ext>
          </c:extLst>
        </c:ser>
        <c:dLbls>
          <c:showLegendKey val="0"/>
          <c:showVal val="0"/>
          <c:showCatName val="0"/>
          <c:showSerName val="0"/>
          <c:showPercent val="0"/>
          <c:showBubbleSize val="0"/>
        </c:dLbls>
        <c:gapWidth val="150"/>
        <c:overlap val="100"/>
        <c:axId val="174017248"/>
        <c:axId val="174017640"/>
      </c:barChart>
      <c:catAx>
        <c:axId val="174017248"/>
        <c:scaling>
          <c:orientation val="minMax"/>
        </c:scaling>
        <c:delete val="0"/>
        <c:axPos val="b"/>
        <c:numFmt formatCode="General" sourceLinked="0"/>
        <c:majorTickMark val="out"/>
        <c:minorTickMark val="none"/>
        <c:tickLblPos val="low"/>
        <c:txPr>
          <a:bodyPr rot="0" vert="horz" anchor="ctr" anchorCtr="0"/>
          <a:lstStyle/>
          <a:p>
            <a:pPr>
              <a:defRPr sz="2000" baseline="0"/>
            </a:pPr>
            <a:endParaRPr lang="en-US"/>
          </a:p>
        </c:txPr>
        <c:crossAx val="174017640"/>
        <c:crosses val="autoZero"/>
        <c:auto val="1"/>
        <c:lblAlgn val="ctr"/>
        <c:lblOffset val="100"/>
        <c:noMultiLvlLbl val="0"/>
      </c:catAx>
      <c:valAx>
        <c:axId val="174017640"/>
        <c:scaling>
          <c:orientation val="minMax"/>
        </c:scaling>
        <c:delete val="0"/>
        <c:axPos val="l"/>
        <c:title>
          <c:tx>
            <c:rich>
              <a:bodyPr rot="-5400000" vert="horz"/>
              <a:lstStyle/>
              <a:p>
                <a:pPr>
                  <a:defRPr sz="2000" baseline="0"/>
                </a:pPr>
                <a:r>
                  <a:rPr lang="en-US" sz="2000" b="0" baseline="0" dirty="0">
                    <a:latin typeface="Times New Roman" pitchFamily="18" charset="0"/>
                    <a:cs typeface="Times New Roman" pitchFamily="18" charset="0"/>
                  </a:rPr>
                  <a:t>Relative frequency</a:t>
                </a:r>
              </a:p>
            </c:rich>
          </c:tx>
          <c:overlay val="0"/>
        </c:title>
        <c:numFmt formatCode="General" sourceLinked="1"/>
        <c:majorTickMark val="out"/>
        <c:minorTickMark val="none"/>
        <c:tickLblPos val="nextTo"/>
        <c:crossAx val="174017248"/>
        <c:crosses val="autoZero"/>
        <c:crossBetween val="between"/>
      </c:valAx>
    </c:plotArea>
    <c:legend>
      <c:legendPos val="r"/>
      <c:overlay val="0"/>
      <c:txPr>
        <a:bodyPr/>
        <a:lstStyle/>
        <a:p>
          <a:pPr>
            <a:defRPr sz="20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Men </c:v>
                </c:pt>
              </c:strCache>
            </c:strRef>
          </c:tx>
          <c:invertIfNegative val="0"/>
          <c:cat>
            <c:strRef>
              <c:f>Sheet1!$A$2:$A$6</c:f>
              <c:strCache>
                <c:ptCount val="5"/>
                <c:pt idx="0">
                  <c:v>Prof. athlete </c:v>
                </c:pt>
                <c:pt idx="1">
                  <c:v>Act.</c:v>
                </c:pt>
                <c:pt idx="2">
                  <c:v>Pres. US</c:v>
                </c:pt>
                <c:pt idx="3">
                  <c:v>Rock star </c:v>
                </c:pt>
                <c:pt idx="4">
                  <c:v>Not sure </c:v>
                </c:pt>
              </c:strCache>
            </c:strRef>
          </c:cat>
          <c:val>
            <c:numRef>
              <c:f>Sheet1!$B$2:$B$6</c:f>
              <c:numCache>
                <c:formatCode>General</c:formatCode>
                <c:ptCount val="5"/>
                <c:pt idx="0">
                  <c:v>0.40404000000000001</c:v>
                </c:pt>
                <c:pt idx="1">
                  <c:v>0.26262999999999997</c:v>
                </c:pt>
                <c:pt idx="2">
                  <c:v>0.13139000000000001</c:v>
                </c:pt>
                <c:pt idx="3">
                  <c:v>0.13139000000000001</c:v>
                </c:pt>
                <c:pt idx="4">
                  <c:v>7.0709999999999995E-2</c:v>
                </c:pt>
              </c:numCache>
            </c:numRef>
          </c:val>
          <c:extLst>
            <c:ext xmlns:c16="http://schemas.microsoft.com/office/drawing/2014/chart" uri="{C3380CC4-5D6E-409C-BE32-E72D297353CC}">
              <c16:uniqueId val="{00000000-AEE0-47A2-BCDE-EF5E51AADE7D}"/>
            </c:ext>
          </c:extLst>
        </c:ser>
        <c:ser>
          <c:idx val="1"/>
          <c:order val="1"/>
          <c:tx>
            <c:strRef>
              <c:f>Sheet1!$C$1</c:f>
              <c:strCache>
                <c:ptCount val="1"/>
                <c:pt idx="0">
                  <c:v>Women </c:v>
                </c:pt>
              </c:strCache>
            </c:strRef>
          </c:tx>
          <c:invertIfNegative val="0"/>
          <c:cat>
            <c:strRef>
              <c:f>Sheet1!$A$2:$A$6</c:f>
              <c:strCache>
                <c:ptCount val="5"/>
                <c:pt idx="0">
                  <c:v>Prof. athlete </c:v>
                </c:pt>
                <c:pt idx="1">
                  <c:v>Act.</c:v>
                </c:pt>
                <c:pt idx="2">
                  <c:v>Pres. US</c:v>
                </c:pt>
                <c:pt idx="3">
                  <c:v>Rock star </c:v>
                </c:pt>
                <c:pt idx="4">
                  <c:v>Not sure </c:v>
                </c:pt>
              </c:strCache>
            </c:strRef>
          </c:cat>
          <c:val>
            <c:numRef>
              <c:f>Sheet1!$C$2:$C$6</c:f>
              <c:numCache>
                <c:formatCode>General</c:formatCode>
                <c:ptCount val="5"/>
                <c:pt idx="0">
                  <c:v>0.26785714285714285</c:v>
                </c:pt>
                <c:pt idx="1">
                  <c:v>0.33035714285714285</c:v>
                </c:pt>
                <c:pt idx="2">
                  <c:v>0.11607142857142858</c:v>
                </c:pt>
                <c:pt idx="3">
                  <c:v>0.11607142857142858</c:v>
                </c:pt>
                <c:pt idx="4">
                  <c:v>0.16964285714285715</c:v>
                </c:pt>
              </c:numCache>
            </c:numRef>
          </c:val>
          <c:extLst>
            <c:ext xmlns:c16="http://schemas.microsoft.com/office/drawing/2014/chart" uri="{C3380CC4-5D6E-409C-BE32-E72D297353CC}">
              <c16:uniqueId val="{00000001-AEE0-47A2-BCDE-EF5E51AADE7D}"/>
            </c:ext>
          </c:extLst>
        </c:ser>
        <c:dLbls>
          <c:showLegendKey val="0"/>
          <c:showVal val="0"/>
          <c:showCatName val="0"/>
          <c:showSerName val="0"/>
          <c:showPercent val="0"/>
          <c:showBubbleSize val="0"/>
        </c:dLbls>
        <c:gapWidth val="150"/>
        <c:axId val="174017248"/>
        <c:axId val="174017640"/>
      </c:barChart>
      <c:catAx>
        <c:axId val="174017248"/>
        <c:scaling>
          <c:orientation val="minMax"/>
        </c:scaling>
        <c:delete val="0"/>
        <c:axPos val="l"/>
        <c:numFmt formatCode="General" sourceLinked="0"/>
        <c:majorTickMark val="out"/>
        <c:minorTickMark val="none"/>
        <c:tickLblPos val="low"/>
        <c:txPr>
          <a:bodyPr rot="0" vert="horz" anchor="ctr" anchorCtr="0"/>
          <a:lstStyle/>
          <a:p>
            <a:pPr>
              <a:defRPr sz="2000" baseline="0"/>
            </a:pPr>
            <a:endParaRPr lang="en-US"/>
          </a:p>
        </c:txPr>
        <c:crossAx val="174017640"/>
        <c:crosses val="autoZero"/>
        <c:auto val="1"/>
        <c:lblAlgn val="ctr"/>
        <c:lblOffset val="100"/>
        <c:noMultiLvlLbl val="0"/>
      </c:catAx>
      <c:valAx>
        <c:axId val="174017640"/>
        <c:scaling>
          <c:orientation val="minMax"/>
        </c:scaling>
        <c:delete val="0"/>
        <c:axPos val="b"/>
        <c:title>
          <c:tx>
            <c:rich>
              <a:bodyPr rot="0" vert="horz"/>
              <a:lstStyle/>
              <a:p>
                <a:pPr>
                  <a:defRPr sz="2000" baseline="0"/>
                </a:pPr>
                <a:r>
                  <a:rPr lang="en-US" sz="2000" b="0" baseline="0" dirty="0">
                    <a:latin typeface="Times New Roman" pitchFamily="18" charset="0"/>
                    <a:cs typeface="Times New Roman" pitchFamily="18" charset="0"/>
                  </a:rPr>
                  <a:t>Relative frequency</a:t>
                </a:r>
              </a:p>
            </c:rich>
          </c:tx>
          <c:overlay val="0"/>
        </c:title>
        <c:numFmt formatCode="General" sourceLinked="1"/>
        <c:majorTickMark val="out"/>
        <c:minorTickMark val="none"/>
        <c:tickLblPos val="nextTo"/>
        <c:crossAx val="174017248"/>
        <c:crosses val="autoZero"/>
        <c:crossBetween val="between"/>
      </c:valAx>
    </c:plotArea>
    <c:legend>
      <c:legendPos val="r"/>
      <c:overlay val="0"/>
      <c:txPr>
        <a:bodyPr/>
        <a:lstStyle/>
        <a:p>
          <a:pPr>
            <a:defRPr sz="20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Frequency histogram of number of children</a:t>
            </a:r>
          </a:p>
        </c:rich>
      </c:tx>
      <c:overlay val="0"/>
    </c:title>
    <c:autoTitleDeleted val="0"/>
    <c:plotArea>
      <c:layout/>
      <c:barChart>
        <c:barDir val="col"/>
        <c:grouping val="clustered"/>
        <c:varyColors val="0"/>
        <c:ser>
          <c:idx val="0"/>
          <c:order val="0"/>
          <c:tx>
            <c:strRef>
              <c:f>Sheet1!$B$1</c:f>
              <c:strCache>
                <c:ptCount val="1"/>
                <c:pt idx="0">
                  <c:v>Number of households </c:v>
                </c:pt>
              </c:strCache>
            </c:strRef>
          </c:tx>
          <c:spPr>
            <a:ln>
              <a:solidFill>
                <a:schemeClr val="tx1">
                  <a:lumMod val="85000"/>
                  <a:lumOff val="15000"/>
                </a:schemeClr>
              </a:solidFill>
            </a:ln>
          </c:spPr>
          <c:invertIfNegative val="0"/>
          <c:cat>
            <c:numRef>
              <c:f>Sheet1!$A$2:$A$6</c:f>
              <c:numCache>
                <c:formatCode>General</c:formatCode>
                <c:ptCount val="5"/>
                <c:pt idx="0">
                  <c:v>0</c:v>
                </c:pt>
                <c:pt idx="1">
                  <c:v>1</c:v>
                </c:pt>
                <c:pt idx="2">
                  <c:v>2</c:v>
                </c:pt>
                <c:pt idx="3">
                  <c:v>3</c:v>
                </c:pt>
                <c:pt idx="4">
                  <c:v>4</c:v>
                </c:pt>
              </c:numCache>
            </c:numRef>
          </c:cat>
          <c:val>
            <c:numRef>
              <c:f>Sheet1!$B$2:$B$6</c:f>
              <c:numCache>
                <c:formatCode>General</c:formatCode>
                <c:ptCount val="5"/>
                <c:pt idx="0">
                  <c:v>16</c:v>
                </c:pt>
                <c:pt idx="1">
                  <c:v>18</c:v>
                </c:pt>
                <c:pt idx="2">
                  <c:v>12</c:v>
                </c:pt>
                <c:pt idx="3">
                  <c:v>3</c:v>
                </c:pt>
                <c:pt idx="4">
                  <c:v>1</c:v>
                </c:pt>
              </c:numCache>
            </c:numRef>
          </c:val>
          <c:extLst>
            <c:ext xmlns:c16="http://schemas.microsoft.com/office/drawing/2014/chart" uri="{C3380CC4-5D6E-409C-BE32-E72D297353CC}">
              <c16:uniqueId val="{00000000-8657-4EAF-B57B-A0228D27F6EB}"/>
            </c:ext>
          </c:extLst>
        </c:ser>
        <c:dLbls>
          <c:showLegendKey val="0"/>
          <c:showVal val="0"/>
          <c:showCatName val="0"/>
          <c:showSerName val="0"/>
          <c:showPercent val="0"/>
          <c:showBubbleSize val="0"/>
        </c:dLbls>
        <c:gapWidth val="0"/>
        <c:axId val="174223776"/>
        <c:axId val="220163848"/>
      </c:barChart>
      <c:catAx>
        <c:axId val="174223776"/>
        <c:scaling>
          <c:orientation val="minMax"/>
        </c:scaling>
        <c:delete val="0"/>
        <c:axPos val="b"/>
        <c:title>
          <c:tx>
            <c:rich>
              <a:bodyPr/>
              <a:lstStyle/>
              <a:p>
                <a:pPr>
                  <a:defRPr/>
                </a:pPr>
                <a:r>
                  <a:rPr lang="en-US" sz="2000" dirty="0"/>
                  <a:t>Number of children under 5 </a:t>
                </a:r>
              </a:p>
            </c:rich>
          </c:tx>
          <c:overlay val="0"/>
        </c:title>
        <c:numFmt formatCode="General" sourceLinked="1"/>
        <c:majorTickMark val="none"/>
        <c:minorTickMark val="out"/>
        <c:tickLblPos val="nextTo"/>
        <c:spPr>
          <a:ln/>
        </c:spPr>
        <c:txPr>
          <a:bodyPr rot="0" vert="horz"/>
          <a:lstStyle/>
          <a:p>
            <a:pPr>
              <a:defRPr sz="2000" baseline="0"/>
            </a:pPr>
            <a:endParaRPr lang="en-US"/>
          </a:p>
        </c:txPr>
        <c:crossAx val="220163848"/>
        <c:crosses val="autoZero"/>
        <c:auto val="1"/>
        <c:lblAlgn val="ctr"/>
        <c:lblOffset val="0"/>
        <c:tickLblSkip val="1"/>
        <c:noMultiLvlLbl val="0"/>
      </c:catAx>
      <c:valAx>
        <c:axId val="220163848"/>
        <c:scaling>
          <c:orientation val="minMax"/>
        </c:scaling>
        <c:delete val="0"/>
        <c:axPos val="l"/>
        <c:title>
          <c:tx>
            <c:rich>
              <a:bodyPr/>
              <a:lstStyle/>
              <a:p>
                <a:pPr>
                  <a:defRPr/>
                </a:pPr>
                <a:r>
                  <a:rPr lang="en-US" sz="2000" dirty="0"/>
                  <a:t>Number of households</a:t>
                </a:r>
              </a:p>
            </c:rich>
          </c:tx>
          <c:overlay val="0"/>
        </c:title>
        <c:numFmt formatCode="General" sourceLinked="1"/>
        <c:majorTickMark val="out"/>
        <c:minorTickMark val="none"/>
        <c:tickLblPos val="nextTo"/>
        <c:txPr>
          <a:bodyPr/>
          <a:lstStyle/>
          <a:p>
            <a:pPr>
              <a:defRPr sz="2000" baseline="0"/>
            </a:pPr>
            <a:endParaRPr lang="en-US"/>
          </a:p>
        </c:txPr>
        <c:crossAx val="1742237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Dot plot</a:t>
            </a:r>
          </a:p>
        </c:rich>
      </c:tx>
      <c:layout>
        <c:manualLayout>
          <c:xMode val="edge"/>
          <c:yMode val="edge"/>
          <c:x val="0.41917175196850393"/>
          <c:y val="0.13750000000000001"/>
        </c:manualLayout>
      </c:layout>
      <c:overlay val="0"/>
    </c:title>
    <c:autoTitleDeleted val="0"/>
    <c:plotArea>
      <c:layout/>
      <c:barChart>
        <c:barDir val="col"/>
        <c:grouping val="clustered"/>
        <c:varyColors val="0"/>
        <c:ser>
          <c:idx val="0"/>
          <c:order val="0"/>
          <c:tx>
            <c:strRef>
              <c:f>Sheet1!$B$1</c:f>
              <c:strCache>
                <c:ptCount val="1"/>
                <c:pt idx="0">
                  <c:v>Number of households </c:v>
                </c:pt>
              </c:strCache>
            </c:strRef>
          </c:tx>
          <c:spPr>
            <a:ln>
              <a:solidFill>
                <a:schemeClr val="tx1">
                  <a:lumMod val="85000"/>
                  <a:lumOff val="15000"/>
                </a:schemeClr>
              </a:solidFill>
            </a:ln>
          </c:spPr>
          <c:invertIfNegative val="0"/>
          <c:cat>
            <c:numRef>
              <c:f>Sheet1!$A$2:$A$7</c:f>
              <c:numCache>
                <c:formatCode>General</c:formatCode>
                <c:ptCount val="6"/>
                <c:pt idx="0">
                  <c:v>1</c:v>
                </c:pt>
                <c:pt idx="1">
                  <c:v>2</c:v>
                </c:pt>
                <c:pt idx="2">
                  <c:v>3</c:v>
                </c:pt>
                <c:pt idx="3">
                  <c:v>4</c:v>
                </c:pt>
                <c:pt idx="4">
                  <c:v>5</c:v>
                </c:pt>
                <c:pt idx="5">
                  <c:v>6</c:v>
                </c:pt>
              </c:numCache>
            </c:numRef>
          </c:cat>
          <c:val>
            <c:numRef>
              <c:f>Sheet1!$B$2:$B$7</c:f>
              <c:numCache>
                <c:formatCode>General</c:formatCode>
                <c:ptCount val="6"/>
                <c:pt idx="4">
                  <c:v>0</c:v>
                </c:pt>
              </c:numCache>
            </c:numRef>
          </c:val>
          <c:extLst>
            <c:ext xmlns:c16="http://schemas.microsoft.com/office/drawing/2014/chart" uri="{C3380CC4-5D6E-409C-BE32-E72D297353CC}">
              <c16:uniqueId val="{00000000-7245-4E65-B5B8-FCA7B36EA3C7}"/>
            </c:ext>
          </c:extLst>
        </c:ser>
        <c:dLbls>
          <c:showLegendKey val="0"/>
          <c:showVal val="0"/>
          <c:showCatName val="0"/>
          <c:showSerName val="0"/>
          <c:showPercent val="0"/>
          <c:showBubbleSize val="0"/>
        </c:dLbls>
        <c:gapWidth val="0"/>
        <c:axId val="174223776"/>
        <c:axId val="220163848"/>
      </c:barChart>
      <c:catAx>
        <c:axId val="174223776"/>
        <c:scaling>
          <c:orientation val="minMax"/>
        </c:scaling>
        <c:delete val="0"/>
        <c:axPos val="b"/>
        <c:title>
          <c:tx>
            <c:rich>
              <a:bodyPr/>
              <a:lstStyle/>
              <a:p>
                <a:pPr>
                  <a:defRPr/>
                </a:pPr>
                <a:r>
                  <a:rPr lang="en-US" sz="2000" dirty="0"/>
                  <a:t>Number of customers</a:t>
                </a:r>
              </a:p>
            </c:rich>
          </c:tx>
          <c:overlay val="0"/>
        </c:title>
        <c:numFmt formatCode="General" sourceLinked="1"/>
        <c:majorTickMark val="none"/>
        <c:minorTickMark val="out"/>
        <c:tickLblPos val="nextTo"/>
        <c:spPr>
          <a:ln/>
        </c:spPr>
        <c:txPr>
          <a:bodyPr rot="0" vert="horz"/>
          <a:lstStyle/>
          <a:p>
            <a:pPr>
              <a:defRPr sz="2000" baseline="0"/>
            </a:pPr>
            <a:endParaRPr lang="en-US"/>
          </a:p>
        </c:txPr>
        <c:crossAx val="220163848"/>
        <c:crosses val="autoZero"/>
        <c:auto val="1"/>
        <c:lblAlgn val="ctr"/>
        <c:lblOffset val="0"/>
        <c:tickLblSkip val="1"/>
        <c:noMultiLvlLbl val="0"/>
      </c:catAx>
      <c:valAx>
        <c:axId val="220163848"/>
        <c:scaling>
          <c:orientation val="minMax"/>
        </c:scaling>
        <c:delete val="1"/>
        <c:axPos val="l"/>
        <c:numFmt formatCode="General" sourceLinked="1"/>
        <c:majorTickMark val="out"/>
        <c:minorTickMark val="none"/>
        <c:tickLblPos val="nextTo"/>
        <c:crossAx val="1742237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B5EF13-4AB6-4926-988C-E0DDB526A32C}"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0C06D590-DB1A-4F4F-A726-1621D0C3DC75}">
      <dgm:prSet phldrT="[Text]" custT="1">
        <dgm:style>
          <a:lnRef idx="1">
            <a:schemeClr val="accent6"/>
          </a:lnRef>
          <a:fillRef idx="2">
            <a:schemeClr val="accent6"/>
          </a:fillRef>
          <a:effectRef idx="1">
            <a:schemeClr val="accent6"/>
          </a:effectRef>
          <a:fontRef idx="minor">
            <a:schemeClr val="dk1"/>
          </a:fontRef>
        </dgm:style>
      </dgm:prSet>
      <dgm:spPr/>
      <dgm:t>
        <a:bodyPr/>
        <a:lstStyle/>
        <a:p>
          <a:pPr algn="ctr"/>
          <a:r>
            <a:rPr lang="en-US" sz="2800" dirty="0">
              <a:solidFill>
                <a:schemeClr val="tx1"/>
              </a:solidFill>
              <a:latin typeface="Times New Roman" pitchFamily="18" charset="0"/>
              <a:cs typeface="Times New Roman" pitchFamily="18" charset="0"/>
            </a:rPr>
            <a:t>Organizing Data</a:t>
          </a:r>
        </a:p>
      </dgm:t>
    </dgm:pt>
    <dgm:pt modelId="{5AD2CF7B-EBCA-4F39-8578-3D1A5D74A94C}" type="parTrans" cxnId="{2669A2A0-9971-4074-8852-42CF31762149}">
      <dgm:prSet/>
      <dgm:spPr/>
      <dgm:t>
        <a:bodyPr/>
        <a:lstStyle/>
        <a:p>
          <a:pPr algn="ctr"/>
          <a:endParaRPr lang="en-US" sz="2800">
            <a:solidFill>
              <a:schemeClr val="tx1"/>
            </a:solidFill>
            <a:latin typeface="Times New Roman" pitchFamily="18" charset="0"/>
            <a:cs typeface="Times New Roman" pitchFamily="18" charset="0"/>
          </a:endParaRPr>
        </a:p>
      </dgm:t>
    </dgm:pt>
    <dgm:pt modelId="{08B80586-2A52-4E60-936E-32B6DC31A506}" type="sibTrans" cxnId="{2669A2A0-9971-4074-8852-42CF31762149}">
      <dgm:prSet/>
      <dgm:spPr/>
      <dgm:t>
        <a:bodyPr/>
        <a:lstStyle/>
        <a:p>
          <a:pPr algn="ctr"/>
          <a:endParaRPr lang="en-US" sz="2800">
            <a:solidFill>
              <a:schemeClr val="tx1"/>
            </a:solidFill>
            <a:latin typeface="Times New Roman" pitchFamily="18" charset="0"/>
            <a:cs typeface="Times New Roman" pitchFamily="18" charset="0"/>
          </a:endParaRPr>
        </a:p>
      </dgm:t>
    </dgm:pt>
    <dgm:pt modelId="{527754CD-2132-4138-852E-4CBC5B62E1CD}">
      <dgm:prSet phldrT="[Text]" custT="1">
        <dgm:style>
          <a:lnRef idx="1">
            <a:schemeClr val="accent6"/>
          </a:lnRef>
          <a:fillRef idx="2">
            <a:schemeClr val="accent6"/>
          </a:fillRef>
          <a:effectRef idx="1">
            <a:schemeClr val="accent6"/>
          </a:effectRef>
          <a:fontRef idx="minor">
            <a:schemeClr val="dk1"/>
          </a:fontRef>
        </dgm:style>
      </dgm:prSet>
      <dgm:spPr/>
      <dgm:t>
        <a:bodyPr/>
        <a:lstStyle/>
        <a:p>
          <a:pPr algn="ctr"/>
          <a:r>
            <a:rPr lang="en-US" sz="2800" dirty="0">
              <a:solidFill>
                <a:schemeClr val="tx1"/>
              </a:solidFill>
              <a:latin typeface="Times New Roman" pitchFamily="18" charset="0"/>
              <a:cs typeface="Times New Roman" pitchFamily="18" charset="0"/>
            </a:rPr>
            <a:t>Qualitative</a:t>
          </a:r>
        </a:p>
      </dgm:t>
    </dgm:pt>
    <dgm:pt modelId="{21D96F8E-8F75-46AE-8B1C-14BE092C15A9}" type="parTrans" cxnId="{33E50510-FC95-41E7-823A-099FE88F9D92}">
      <dgm:prSet/>
      <dgm:spPr/>
      <dgm:t>
        <a:bodyPr/>
        <a:lstStyle/>
        <a:p>
          <a:pPr algn="ctr"/>
          <a:endParaRPr lang="en-US" sz="2800">
            <a:solidFill>
              <a:schemeClr val="tx1"/>
            </a:solidFill>
            <a:latin typeface="Times New Roman" pitchFamily="18" charset="0"/>
            <a:cs typeface="Times New Roman" pitchFamily="18" charset="0"/>
          </a:endParaRPr>
        </a:p>
      </dgm:t>
    </dgm:pt>
    <dgm:pt modelId="{BF9783B8-269A-4DCC-98A7-B99C95DABA78}" type="sibTrans" cxnId="{33E50510-FC95-41E7-823A-099FE88F9D92}">
      <dgm:prSet/>
      <dgm:spPr/>
      <dgm:t>
        <a:bodyPr/>
        <a:lstStyle/>
        <a:p>
          <a:pPr algn="ctr"/>
          <a:endParaRPr lang="en-US" sz="2800">
            <a:solidFill>
              <a:schemeClr val="tx1"/>
            </a:solidFill>
            <a:latin typeface="Times New Roman" pitchFamily="18" charset="0"/>
            <a:cs typeface="Times New Roman" pitchFamily="18" charset="0"/>
          </a:endParaRPr>
        </a:p>
      </dgm:t>
    </dgm:pt>
    <dgm:pt modelId="{2E2D531E-3AFB-4A90-81BA-09F37CA673E3}">
      <dgm:prSet phldrT="[Text]" custT="1">
        <dgm:style>
          <a:lnRef idx="1">
            <a:schemeClr val="accent6"/>
          </a:lnRef>
          <a:fillRef idx="2">
            <a:schemeClr val="accent6"/>
          </a:fillRef>
          <a:effectRef idx="1">
            <a:schemeClr val="accent6"/>
          </a:effectRef>
          <a:fontRef idx="minor">
            <a:schemeClr val="dk1"/>
          </a:fontRef>
        </dgm:style>
      </dgm:prSet>
      <dgm:spPr/>
      <dgm:t>
        <a:bodyPr/>
        <a:lstStyle/>
        <a:p>
          <a:pPr algn="ctr"/>
          <a:r>
            <a:rPr lang="en-US" sz="2000" b="1" dirty="0">
              <a:solidFill>
                <a:schemeClr val="tx1"/>
              </a:solidFill>
              <a:latin typeface="Times New Roman" pitchFamily="18" charset="0"/>
              <a:cs typeface="Times New Roman" pitchFamily="18" charset="0"/>
            </a:rPr>
            <a:t>Tables</a:t>
          </a:r>
        </a:p>
        <a:p>
          <a:pPr algn="l"/>
          <a:r>
            <a:rPr lang="en-US" sz="2000" dirty="0">
              <a:solidFill>
                <a:schemeClr val="tx1"/>
              </a:solidFill>
              <a:latin typeface="Times New Roman" pitchFamily="18" charset="0"/>
              <a:cs typeface="Times New Roman" pitchFamily="18" charset="0"/>
            </a:rPr>
            <a:t>- Frequency (F)</a:t>
          </a:r>
        </a:p>
        <a:p>
          <a:pPr algn="l"/>
          <a:r>
            <a:rPr lang="en-US" sz="2000" dirty="0">
              <a:solidFill>
                <a:schemeClr val="tx1"/>
              </a:solidFill>
              <a:latin typeface="Times New Roman" pitchFamily="18" charset="0"/>
              <a:cs typeface="Times New Roman" pitchFamily="18" charset="0"/>
            </a:rPr>
            <a:t>- Relative frequency (RF)</a:t>
          </a:r>
        </a:p>
      </dgm:t>
    </dgm:pt>
    <dgm:pt modelId="{316770B9-DB21-4EB4-B72C-134E0CA8960E}" type="parTrans" cxnId="{A07DC44A-2CE9-4A83-A76A-D5FEDFA7910E}">
      <dgm:prSet/>
      <dgm:spPr/>
      <dgm:t>
        <a:bodyPr/>
        <a:lstStyle/>
        <a:p>
          <a:pPr algn="ctr"/>
          <a:endParaRPr lang="en-US" sz="2800">
            <a:solidFill>
              <a:schemeClr val="tx1"/>
            </a:solidFill>
            <a:latin typeface="Times New Roman" pitchFamily="18" charset="0"/>
            <a:cs typeface="Times New Roman" pitchFamily="18" charset="0"/>
          </a:endParaRPr>
        </a:p>
      </dgm:t>
    </dgm:pt>
    <dgm:pt modelId="{84B1C6CC-602A-476C-86BC-707D6E20E009}" type="sibTrans" cxnId="{A07DC44A-2CE9-4A83-A76A-D5FEDFA7910E}">
      <dgm:prSet/>
      <dgm:spPr/>
      <dgm:t>
        <a:bodyPr/>
        <a:lstStyle/>
        <a:p>
          <a:pPr algn="ctr"/>
          <a:endParaRPr lang="en-US" sz="2800">
            <a:solidFill>
              <a:schemeClr val="tx1"/>
            </a:solidFill>
            <a:latin typeface="Times New Roman" pitchFamily="18" charset="0"/>
            <a:cs typeface="Times New Roman" pitchFamily="18" charset="0"/>
          </a:endParaRPr>
        </a:p>
      </dgm:t>
    </dgm:pt>
    <dgm:pt modelId="{DB209D86-541A-41CC-BFA5-30A8D5ADE3EE}">
      <dgm:prSet phldrT="[Text]" custT="1">
        <dgm:style>
          <a:lnRef idx="1">
            <a:schemeClr val="accent6"/>
          </a:lnRef>
          <a:fillRef idx="2">
            <a:schemeClr val="accent6"/>
          </a:fillRef>
          <a:effectRef idx="1">
            <a:schemeClr val="accent6"/>
          </a:effectRef>
          <a:fontRef idx="minor">
            <a:schemeClr val="dk1"/>
          </a:fontRef>
        </dgm:style>
      </dgm:prSet>
      <dgm:spPr/>
      <dgm:t>
        <a:bodyPr/>
        <a:lstStyle/>
        <a:p>
          <a:pPr algn="ctr"/>
          <a:r>
            <a:rPr lang="en-US" sz="2000" b="1" dirty="0">
              <a:solidFill>
                <a:schemeClr val="tx1"/>
              </a:solidFill>
              <a:latin typeface="Times New Roman" pitchFamily="18" charset="0"/>
              <a:cs typeface="Times New Roman" pitchFamily="18" charset="0"/>
            </a:rPr>
            <a:t>Graphs</a:t>
          </a:r>
        </a:p>
        <a:p>
          <a:pPr algn="l"/>
          <a:r>
            <a:rPr lang="en-US" sz="2000" dirty="0">
              <a:solidFill>
                <a:schemeClr val="tx1"/>
              </a:solidFill>
              <a:latin typeface="Times New Roman" pitchFamily="18" charset="0"/>
              <a:cs typeface="Times New Roman" pitchFamily="18" charset="0"/>
            </a:rPr>
            <a:t>- Bar graph</a:t>
          </a:r>
        </a:p>
        <a:p>
          <a:pPr algn="l"/>
          <a:r>
            <a:rPr lang="en-US" sz="2000" dirty="0">
              <a:solidFill>
                <a:schemeClr val="tx1"/>
              </a:solidFill>
              <a:latin typeface="Times New Roman" pitchFamily="18" charset="0"/>
              <a:cs typeface="Times New Roman" pitchFamily="18" charset="0"/>
            </a:rPr>
            <a:t>- Pie chart</a:t>
          </a:r>
        </a:p>
      </dgm:t>
    </dgm:pt>
    <dgm:pt modelId="{7A565835-737B-4F23-AEBB-F0623FC47821}" type="parTrans" cxnId="{F01FCC19-5DD6-4343-8F09-5D84822F8EC4}">
      <dgm:prSet/>
      <dgm:spPr/>
      <dgm:t>
        <a:bodyPr/>
        <a:lstStyle/>
        <a:p>
          <a:pPr algn="ctr"/>
          <a:endParaRPr lang="en-US" sz="2800">
            <a:solidFill>
              <a:schemeClr val="tx1"/>
            </a:solidFill>
            <a:latin typeface="Times New Roman" pitchFamily="18" charset="0"/>
            <a:cs typeface="Times New Roman" pitchFamily="18" charset="0"/>
          </a:endParaRPr>
        </a:p>
      </dgm:t>
    </dgm:pt>
    <dgm:pt modelId="{AB511985-4F79-4BA1-A526-34603DFBC7DD}" type="sibTrans" cxnId="{F01FCC19-5DD6-4343-8F09-5D84822F8EC4}">
      <dgm:prSet/>
      <dgm:spPr/>
      <dgm:t>
        <a:bodyPr/>
        <a:lstStyle/>
        <a:p>
          <a:pPr algn="ctr"/>
          <a:endParaRPr lang="en-US" sz="2800">
            <a:solidFill>
              <a:schemeClr val="tx1"/>
            </a:solidFill>
            <a:latin typeface="Times New Roman" pitchFamily="18" charset="0"/>
            <a:cs typeface="Times New Roman" pitchFamily="18" charset="0"/>
          </a:endParaRPr>
        </a:p>
      </dgm:t>
    </dgm:pt>
    <dgm:pt modelId="{B7465A7F-422D-4228-A1E5-54056B90D3C7}">
      <dgm:prSet phldrT="[Text]" custT="1">
        <dgm:style>
          <a:lnRef idx="1">
            <a:schemeClr val="accent6"/>
          </a:lnRef>
          <a:fillRef idx="2">
            <a:schemeClr val="accent6"/>
          </a:fillRef>
          <a:effectRef idx="1">
            <a:schemeClr val="accent6"/>
          </a:effectRef>
          <a:fontRef idx="minor">
            <a:schemeClr val="dk1"/>
          </a:fontRef>
        </dgm:style>
      </dgm:prSet>
      <dgm:spPr/>
      <dgm:t>
        <a:bodyPr/>
        <a:lstStyle/>
        <a:p>
          <a:pPr algn="ctr"/>
          <a:r>
            <a:rPr lang="en-US" sz="2800" dirty="0">
              <a:solidFill>
                <a:schemeClr val="tx1"/>
              </a:solidFill>
              <a:latin typeface="Times New Roman" pitchFamily="18" charset="0"/>
              <a:cs typeface="Times New Roman" pitchFamily="18" charset="0"/>
            </a:rPr>
            <a:t>Quantitative</a:t>
          </a:r>
        </a:p>
      </dgm:t>
    </dgm:pt>
    <dgm:pt modelId="{0EAED583-498C-4C19-BF35-64827880D1DE}" type="parTrans" cxnId="{CCD884BD-9B36-45CB-8D28-A531EE22DDBB}">
      <dgm:prSet/>
      <dgm:spPr/>
      <dgm:t>
        <a:bodyPr/>
        <a:lstStyle/>
        <a:p>
          <a:pPr algn="ctr"/>
          <a:endParaRPr lang="en-US" sz="2800">
            <a:solidFill>
              <a:schemeClr val="tx1"/>
            </a:solidFill>
            <a:latin typeface="Times New Roman" pitchFamily="18" charset="0"/>
            <a:cs typeface="Times New Roman" pitchFamily="18" charset="0"/>
          </a:endParaRPr>
        </a:p>
      </dgm:t>
    </dgm:pt>
    <dgm:pt modelId="{82A34BB6-1830-4377-9708-EAE2639A863C}" type="sibTrans" cxnId="{CCD884BD-9B36-45CB-8D28-A531EE22DDBB}">
      <dgm:prSet/>
      <dgm:spPr/>
      <dgm:t>
        <a:bodyPr/>
        <a:lstStyle/>
        <a:p>
          <a:pPr algn="ctr"/>
          <a:endParaRPr lang="en-US" sz="2800">
            <a:solidFill>
              <a:schemeClr val="tx1"/>
            </a:solidFill>
            <a:latin typeface="Times New Roman" pitchFamily="18" charset="0"/>
            <a:cs typeface="Times New Roman" pitchFamily="18" charset="0"/>
          </a:endParaRPr>
        </a:p>
      </dgm:t>
    </dgm:pt>
    <dgm:pt modelId="{376BCB09-EF48-4B7D-AEC6-6FFC17EDC720}">
      <dgm:prSet phldrT="[Text]" custT="1">
        <dgm:style>
          <a:lnRef idx="1">
            <a:schemeClr val="accent6"/>
          </a:lnRef>
          <a:fillRef idx="2">
            <a:schemeClr val="accent6"/>
          </a:fillRef>
          <a:effectRef idx="1">
            <a:schemeClr val="accent6"/>
          </a:effectRef>
          <a:fontRef idx="minor">
            <a:schemeClr val="dk1"/>
          </a:fontRef>
        </dgm:style>
      </dgm:prSet>
      <dgm:spPr/>
      <dgm:t>
        <a:bodyPr/>
        <a:lstStyle/>
        <a:p>
          <a:pPr algn="ctr"/>
          <a:r>
            <a:rPr lang="en-US" sz="2400" dirty="0">
              <a:solidFill>
                <a:schemeClr val="tx1"/>
              </a:solidFill>
              <a:latin typeface="Times New Roman" pitchFamily="18" charset="0"/>
              <a:cs typeface="Times New Roman" pitchFamily="18" charset="0"/>
            </a:rPr>
            <a:t>Discrete</a:t>
          </a:r>
          <a:endParaRPr lang="en-US" sz="2800" dirty="0">
            <a:solidFill>
              <a:schemeClr val="tx1"/>
            </a:solidFill>
            <a:latin typeface="Times New Roman" pitchFamily="18" charset="0"/>
            <a:cs typeface="Times New Roman" pitchFamily="18" charset="0"/>
          </a:endParaRPr>
        </a:p>
      </dgm:t>
    </dgm:pt>
    <dgm:pt modelId="{91203516-6D2F-46A6-9C0E-3ABAF9035565}" type="parTrans" cxnId="{84E6DF58-FCD6-40DC-B589-D9104CDA1A84}">
      <dgm:prSet/>
      <dgm:spPr/>
      <dgm:t>
        <a:bodyPr/>
        <a:lstStyle/>
        <a:p>
          <a:pPr algn="ctr"/>
          <a:endParaRPr lang="en-US" sz="2800">
            <a:solidFill>
              <a:schemeClr val="tx1"/>
            </a:solidFill>
            <a:latin typeface="Times New Roman" pitchFamily="18" charset="0"/>
            <a:cs typeface="Times New Roman" pitchFamily="18" charset="0"/>
          </a:endParaRPr>
        </a:p>
      </dgm:t>
    </dgm:pt>
    <dgm:pt modelId="{07E97528-D9F6-4226-B172-246E318392B9}" type="sibTrans" cxnId="{84E6DF58-FCD6-40DC-B589-D9104CDA1A84}">
      <dgm:prSet/>
      <dgm:spPr/>
      <dgm:t>
        <a:bodyPr/>
        <a:lstStyle/>
        <a:p>
          <a:pPr algn="ctr"/>
          <a:endParaRPr lang="en-US" sz="2800">
            <a:solidFill>
              <a:schemeClr val="tx1"/>
            </a:solidFill>
            <a:latin typeface="Times New Roman" pitchFamily="18" charset="0"/>
            <a:cs typeface="Times New Roman" pitchFamily="18" charset="0"/>
          </a:endParaRPr>
        </a:p>
      </dgm:t>
    </dgm:pt>
    <dgm:pt modelId="{65AEA18E-F148-4004-AD4A-85BC23FE2B81}">
      <dgm:prSet custT="1">
        <dgm:style>
          <a:lnRef idx="1">
            <a:schemeClr val="accent6"/>
          </a:lnRef>
          <a:fillRef idx="2">
            <a:schemeClr val="accent6"/>
          </a:fillRef>
          <a:effectRef idx="1">
            <a:schemeClr val="accent6"/>
          </a:effectRef>
          <a:fontRef idx="minor">
            <a:schemeClr val="dk1"/>
          </a:fontRef>
        </dgm:style>
      </dgm:prSet>
      <dgm:spPr/>
      <dgm:t>
        <a:bodyPr/>
        <a:lstStyle/>
        <a:p>
          <a:r>
            <a:rPr lang="en-US" sz="2400" dirty="0">
              <a:solidFill>
                <a:schemeClr val="tx1"/>
              </a:solidFill>
              <a:latin typeface="Times New Roman" pitchFamily="18" charset="0"/>
              <a:cs typeface="Times New Roman" pitchFamily="18" charset="0"/>
            </a:rPr>
            <a:t>Continuous</a:t>
          </a:r>
        </a:p>
      </dgm:t>
    </dgm:pt>
    <dgm:pt modelId="{F4E6025D-5248-4323-9492-8FA587F885B9}" type="parTrans" cxnId="{FF7828ED-CB9B-4419-9C9C-8AC9BA58CCE0}">
      <dgm:prSet/>
      <dgm:spPr/>
      <dgm:t>
        <a:bodyPr/>
        <a:lstStyle/>
        <a:p>
          <a:endParaRPr lang="en-US"/>
        </a:p>
      </dgm:t>
    </dgm:pt>
    <dgm:pt modelId="{907D50FA-F8BE-409F-99B3-563F61EAEF0C}" type="sibTrans" cxnId="{FF7828ED-CB9B-4419-9C9C-8AC9BA58CCE0}">
      <dgm:prSet/>
      <dgm:spPr/>
      <dgm:t>
        <a:bodyPr/>
        <a:lstStyle/>
        <a:p>
          <a:endParaRPr lang="en-US"/>
        </a:p>
      </dgm:t>
    </dgm:pt>
    <dgm:pt modelId="{D64D9EB9-33B5-44FB-BD1C-153AA22E488B}">
      <dgm:prSet custT="1">
        <dgm:style>
          <a:lnRef idx="1">
            <a:schemeClr val="accent6"/>
          </a:lnRef>
          <a:fillRef idx="2">
            <a:schemeClr val="accent6"/>
          </a:fillRef>
          <a:effectRef idx="1">
            <a:schemeClr val="accent6"/>
          </a:effectRef>
          <a:fontRef idx="minor">
            <a:schemeClr val="dk1"/>
          </a:fontRef>
        </dgm:style>
      </dgm:prSet>
      <dgm:spPr/>
      <dgm:t>
        <a:bodyPr/>
        <a:lstStyle/>
        <a:p>
          <a:pPr algn="ctr"/>
          <a:r>
            <a:rPr lang="en-US" sz="2000" b="1" dirty="0">
              <a:solidFill>
                <a:schemeClr val="tx1"/>
              </a:solidFill>
              <a:latin typeface="Times New Roman" pitchFamily="18" charset="0"/>
              <a:cs typeface="Times New Roman" pitchFamily="18" charset="0"/>
            </a:rPr>
            <a:t>Tables </a:t>
          </a:r>
        </a:p>
        <a:p>
          <a:pPr algn="l"/>
          <a:r>
            <a:rPr lang="en-US" sz="2000" b="0" dirty="0">
              <a:solidFill>
                <a:schemeClr val="tx1"/>
              </a:solidFill>
              <a:latin typeface="Times New Roman" pitchFamily="18" charset="0"/>
              <a:cs typeface="Times New Roman" pitchFamily="18" charset="0"/>
            </a:rPr>
            <a:t>- F &amp; RF</a:t>
          </a:r>
        </a:p>
      </dgm:t>
    </dgm:pt>
    <dgm:pt modelId="{1E613795-F56C-4C8E-B7D5-E0AD3BD6EA8C}" type="parTrans" cxnId="{AFD10155-C67A-4DB7-9643-D4AC6AB7AFAA}">
      <dgm:prSet/>
      <dgm:spPr/>
      <dgm:t>
        <a:bodyPr/>
        <a:lstStyle/>
        <a:p>
          <a:endParaRPr lang="en-US"/>
        </a:p>
      </dgm:t>
    </dgm:pt>
    <dgm:pt modelId="{D16A5828-740B-4449-9379-15E259926211}" type="sibTrans" cxnId="{AFD10155-C67A-4DB7-9643-D4AC6AB7AFAA}">
      <dgm:prSet/>
      <dgm:spPr/>
      <dgm:t>
        <a:bodyPr/>
        <a:lstStyle/>
        <a:p>
          <a:endParaRPr lang="en-US"/>
        </a:p>
      </dgm:t>
    </dgm:pt>
    <dgm:pt modelId="{7C8A6FF7-8A40-4A37-A3A9-39294A9D5FAE}">
      <dgm:prSet custT="1">
        <dgm:style>
          <a:lnRef idx="1">
            <a:schemeClr val="accent6"/>
          </a:lnRef>
          <a:fillRef idx="2">
            <a:schemeClr val="accent6"/>
          </a:fillRef>
          <a:effectRef idx="1">
            <a:schemeClr val="accent6"/>
          </a:effectRef>
          <a:fontRef idx="minor">
            <a:schemeClr val="dk1"/>
          </a:fontRef>
        </dgm:style>
      </dgm:prSet>
      <dgm:spPr/>
      <dgm:t>
        <a:bodyPr/>
        <a:lstStyle/>
        <a:p>
          <a:pPr algn="ctr"/>
          <a:r>
            <a:rPr lang="en-US" sz="2000" b="1" dirty="0">
              <a:solidFill>
                <a:schemeClr val="tx1"/>
              </a:solidFill>
              <a:latin typeface="Times New Roman" pitchFamily="18" charset="0"/>
              <a:cs typeface="Times New Roman" pitchFamily="18" charset="0"/>
            </a:rPr>
            <a:t>Tables </a:t>
          </a:r>
        </a:p>
        <a:p>
          <a:pPr algn="l"/>
          <a:r>
            <a:rPr lang="en-US" sz="2000" b="0" dirty="0">
              <a:solidFill>
                <a:schemeClr val="tx1"/>
              </a:solidFill>
              <a:latin typeface="Times New Roman" pitchFamily="18" charset="0"/>
              <a:cs typeface="Times New Roman" pitchFamily="18" charset="0"/>
            </a:rPr>
            <a:t>- F &amp; RF</a:t>
          </a:r>
        </a:p>
      </dgm:t>
    </dgm:pt>
    <dgm:pt modelId="{4B1D0ABB-7BB7-482B-ACE9-6566FB02D7B1}" type="parTrans" cxnId="{C01AC6F0-E341-4BF7-9231-7C16BE933661}">
      <dgm:prSet/>
      <dgm:spPr/>
      <dgm:t>
        <a:bodyPr/>
        <a:lstStyle/>
        <a:p>
          <a:endParaRPr lang="en-US"/>
        </a:p>
      </dgm:t>
    </dgm:pt>
    <dgm:pt modelId="{789D52F0-A795-4D4C-8AF3-42E6F825EDBD}" type="sibTrans" cxnId="{C01AC6F0-E341-4BF7-9231-7C16BE933661}">
      <dgm:prSet/>
      <dgm:spPr/>
      <dgm:t>
        <a:bodyPr/>
        <a:lstStyle/>
        <a:p>
          <a:endParaRPr lang="en-US"/>
        </a:p>
      </dgm:t>
    </dgm:pt>
    <dgm:pt modelId="{EBE12B89-592D-4ED6-BF67-BA898C850D09}">
      <dgm:prSet custT="1">
        <dgm:style>
          <a:lnRef idx="1">
            <a:schemeClr val="accent6"/>
          </a:lnRef>
          <a:fillRef idx="2">
            <a:schemeClr val="accent6"/>
          </a:fillRef>
          <a:effectRef idx="1">
            <a:schemeClr val="accent6"/>
          </a:effectRef>
          <a:fontRef idx="minor">
            <a:schemeClr val="dk1"/>
          </a:fontRef>
        </dgm:style>
      </dgm:prSet>
      <dgm:spPr/>
      <dgm:t>
        <a:bodyPr/>
        <a:lstStyle/>
        <a:p>
          <a:pPr algn="ctr"/>
          <a:r>
            <a:rPr lang="en-US" sz="2000" b="1" dirty="0">
              <a:solidFill>
                <a:schemeClr val="tx1"/>
              </a:solidFill>
              <a:latin typeface="Times New Roman" pitchFamily="18" charset="0"/>
              <a:cs typeface="Times New Roman" pitchFamily="18" charset="0"/>
            </a:rPr>
            <a:t>Graphs</a:t>
          </a:r>
        </a:p>
        <a:p>
          <a:pPr algn="l"/>
          <a:r>
            <a:rPr lang="en-US" sz="2000" b="0" dirty="0">
              <a:solidFill>
                <a:schemeClr val="tx1"/>
              </a:solidFill>
              <a:latin typeface="Times New Roman" pitchFamily="18" charset="0"/>
              <a:cs typeface="Times New Roman" pitchFamily="18" charset="0"/>
            </a:rPr>
            <a:t>-Histogram F &amp; RF</a:t>
          </a:r>
        </a:p>
        <a:p>
          <a:pPr algn="l"/>
          <a:r>
            <a:rPr lang="en-US" sz="2000" b="0" dirty="0">
              <a:solidFill>
                <a:schemeClr val="tx1"/>
              </a:solidFill>
              <a:latin typeface="Times New Roman" pitchFamily="18" charset="0"/>
              <a:cs typeface="Times New Roman" pitchFamily="18" charset="0"/>
            </a:rPr>
            <a:t>-Dot plot</a:t>
          </a:r>
        </a:p>
      </dgm:t>
    </dgm:pt>
    <dgm:pt modelId="{30540B57-A99C-4679-B49B-A8D580FE98E6}" type="parTrans" cxnId="{225FEFBC-7B06-4004-9ED9-673BED4D6ABE}">
      <dgm:prSet/>
      <dgm:spPr/>
      <dgm:t>
        <a:bodyPr/>
        <a:lstStyle/>
        <a:p>
          <a:endParaRPr lang="en-US"/>
        </a:p>
      </dgm:t>
    </dgm:pt>
    <dgm:pt modelId="{A6F3942E-C7B3-425B-9109-03A1F27AD2C2}" type="sibTrans" cxnId="{225FEFBC-7B06-4004-9ED9-673BED4D6ABE}">
      <dgm:prSet/>
      <dgm:spPr/>
      <dgm:t>
        <a:bodyPr/>
        <a:lstStyle/>
        <a:p>
          <a:endParaRPr lang="en-US"/>
        </a:p>
      </dgm:t>
    </dgm:pt>
    <dgm:pt modelId="{81426719-0958-43F7-B5AD-0057E8666A71}">
      <dgm:prSet custT="1">
        <dgm:style>
          <a:lnRef idx="1">
            <a:schemeClr val="accent6"/>
          </a:lnRef>
          <a:fillRef idx="2">
            <a:schemeClr val="accent6"/>
          </a:fillRef>
          <a:effectRef idx="1">
            <a:schemeClr val="accent6"/>
          </a:effectRef>
          <a:fontRef idx="minor">
            <a:schemeClr val="dk1"/>
          </a:fontRef>
        </dgm:style>
      </dgm:prSet>
      <dgm:spPr/>
      <dgm:t>
        <a:bodyPr/>
        <a:lstStyle/>
        <a:p>
          <a:pPr algn="ctr"/>
          <a:r>
            <a:rPr lang="en-US" sz="2000" b="1" dirty="0">
              <a:solidFill>
                <a:schemeClr val="tx1"/>
              </a:solidFill>
              <a:latin typeface="Times New Roman" pitchFamily="18" charset="0"/>
              <a:cs typeface="Times New Roman" pitchFamily="18" charset="0"/>
            </a:rPr>
            <a:t>Graphs</a:t>
          </a:r>
        </a:p>
        <a:p>
          <a:pPr algn="l"/>
          <a:r>
            <a:rPr lang="en-US" sz="2000" dirty="0">
              <a:solidFill>
                <a:schemeClr val="tx1"/>
              </a:solidFill>
              <a:latin typeface="Times New Roman" pitchFamily="18" charset="0"/>
              <a:cs typeface="Times New Roman" pitchFamily="18" charset="0"/>
            </a:rPr>
            <a:t>- </a:t>
          </a:r>
          <a:r>
            <a:rPr lang="en-US" sz="2000" b="0" dirty="0">
              <a:solidFill>
                <a:schemeClr val="tx1"/>
              </a:solidFill>
              <a:latin typeface="Times New Roman" pitchFamily="18" charset="0"/>
              <a:cs typeface="Times New Roman" pitchFamily="18" charset="0"/>
            </a:rPr>
            <a:t>Histogram</a:t>
          </a:r>
          <a:r>
            <a:rPr lang="en-US" sz="2000" b="1" dirty="0">
              <a:solidFill>
                <a:schemeClr val="tx1"/>
              </a:solidFill>
              <a:latin typeface="Times New Roman" pitchFamily="18" charset="0"/>
              <a:cs typeface="Times New Roman" pitchFamily="18" charset="0"/>
            </a:rPr>
            <a:t> </a:t>
          </a:r>
          <a:r>
            <a:rPr lang="en-US" sz="2000" b="0" dirty="0">
              <a:solidFill>
                <a:schemeClr val="tx1"/>
              </a:solidFill>
              <a:latin typeface="Times New Roman" pitchFamily="18" charset="0"/>
              <a:cs typeface="Times New Roman" pitchFamily="18" charset="0"/>
            </a:rPr>
            <a:t>F &amp; RF</a:t>
          </a:r>
        </a:p>
        <a:p>
          <a:pPr algn="l"/>
          <a:r>
            <a:rPr lang="en-US" sz="2000" b="0" dirty="0">
              <a:solidFill>
                <a:schemeClr val="tx1"/>
              </a:solidFill>
              <a:latin typeface="Times New Roman" pitchFamily="18" charset="0"/>
              <a:cs typeface="Times New Roman" pitchFamily="18" charset="0"/>
            </a:rPr>
            <a:t>- Polygon F and RF</a:t>
          </a:r>
        </a:p>
        <a:p>
          <a:pPr algn="l"/>
          <a:r>
            <a:rPr lang="en-US" sz="2000" b="0" dirty="0">
              <a:solidFill>
                <a:schemeClr val="tx1"/>
              </a:solidFill>
              <a:latin typeface="Times New Roman" pitchFamily="18" charset="0"/>
              <a:cs typeface="Times New Roman" pitchFamily="18" charset="0"/>
            </a:rPr>
            <a:t>- Ogive</a:t>
          </a:r>
        </a:p>
        <a:p>
          <a:pPr algn="l"/>
          <a:r>
            <a:rPr lang="en-US" sz="2000" b="0" dirty="0">
              <a:solidFill>
                <a:schemeClr val="tx1"/>
              </a:solidFill>
              <a:latin typeface="Times New Roman" pitchFamily="18" charset="0"/>
              <a:cs typeface="Times New Roman" pitchFamily="18" charset="0"/>
            </a:rPr>
            <a:t>- Stem-and-leaf</a:t>
          </a:r>
        </a:p>
        <a:p>
          <a:pPr algn="l"/>
          <a:r>
            <a:rPr lang="en-US" sz="2000" b="0" dirty="0">
              <a:solidFill>
                <a:srgbClr val="FF0000"/>
              </a:solidFill>
              <a:latin typeface="Times New Roman" pitchFamily="18" charset="0"/>
              <a:cs typeface="Times New Roman" pitchFamily="18" charset="0"/>
            </a:rPr>
            <a:t>- Box plot (next chapter)</a:t>
          </a:r>
        </a:p>
      </dgm:t>
    </dgm:pt>
    <dgm:pt modelId="{A1B8F5B2-97D8-45B2-8245-B233505E7275}" type="parTrans" cxnId="{8D58A314-4077-4CA1-AB14-4854338D9B54}">
      <dgm:prSet/>
      <dgm:spPr/>
      <dgm:t>
        <a:bodyPr/>
        <a:lstStyle/>
        <a:p>
          <a:endParaRPr lang="en-US"/>
        </a:p>
      </dgm:t>
    </dgm:pt>
    <dgm:pt modelId="{098A8AFB-EEE3-48C6-B39C-11923422F7AC}" type="sibTrans" cxnId="{8D58A314-4077-4CA1-AB14-4854338D9B54}">
      <dgm:prSet/>
      <dgm:spPr/>
      <dgm:t>
        <a:bodyPr/>
        <a:lstStyle/>
        <a:p>
          <a:endParaRPr lang="en-US"/>
        </a:p>
      </dgm:t>
    </dgm:pt>
    <dgm:pt modelId="{40B7B087-B10B-4900-BF4D-1D445C64C80A}" type="pres">
      <dgm:prSet presAssocID="{4BB5EF13-4AB6-4926-988C-E0DDB526A32C}" presName="mainComposite" presStyleCnt="0">
        <dgm:presLayoutVars>
          <dgm:chPref val="1"/>
          <dgm:dir/>
          <dgm:animOne val="branch"/>
          <dgm:animLvl val="lvl"/>
          <dgm:resizeHandles val="exact"/>
        </dgm:presLayoutVars>
      </dgm:prSet>
      <dgm:spPr/>
    </dgm:pt>
    <dgm:pt modelId="{4286A4E3-AEA8-4455-A4AE-51B63A7F5620}" type="pres">
      <dgm:prSet presAssocID="{4BB5EF13-4AB6-4926-988C-E0DDB526A32C}" presName="hierFlow" presStyleCnt="0"/>
      <dgm:spPr/>
    </dgm:pt>
    <dgm:pt modelId="{8961952F-4B0B-4B83-A021-B1289FBED951}" type="pres">
      <dgm:prSet presAssocID="{4BB5EF13-4AB6-4926-988C-E0DDB526A32C}" presName="hierChild1" presStyleCnt="0">
        <dgm:presLayoutVars>
          <dgm:chPref val="1"/>
          <dgm:animOne val="branch"/>
          <dgm:animLvl val="lvl"/>
        </dgm:presLayoutVars>
      </dgm:prSet>
      <dgm:spPr/>
    </dgm:pt>
    <dgm:pt modelId="{DF453ABB-9D02-47C0-B184-47E6E15580FF}" type="pres">
      <dgm:prSet presAssocID="{0C06D590-DB1A-4F4F-A726-1621D0C3DC75}" presName="Name14" presStyleCnt="0"/>
      <dgm:spPr/>
    </dgm:pt>
    <dgm:pt modelId="{9C14173A-4B80-4B15-B9AB-8AAA833BDBAC}" type="pres">
      <dgm:prSet presAssocID="{0C06D590-DB1A-4F4F-A726-1621D0C3DC75}" presName="level1Shape" presStyleLbl="node0" presStyleIdx="0" presStyleCnt="1" custScaleX="421266">
        <dgm:presLayoutVars>
          <dgm:chPref val="3"/>
        </dgm:presLayoutVars>
      </dgm:prSet>
      <dgm:spPr/>
    </dgm:pt>
    <dgm:pt modelId="{A78537B4-E72D-4D42-8C98-28DB05977690}" type="pres">
      <dgm:prSet presAssocID="{0C06D590-DB1A-4F4F-A726-1621D0C3DC75}" presName="hierChild2" presStyleCnt="0"/>
      <dgm:spPr/>
    </dgm:pt>
    <dgm:pt modelId="{0094E2DF-47E9-40D4-9D74-34B4D36ED703}" type="pres">
      <dgm:prSet presAssocID="{21D96F8E-8F75-46AE-8B1C-14BE092C15A9}" presName="Name19" presStyleLbl="parChTrans1D2" presStyleIdx="0" presStyleCnt="2"/>
      <dgm:spPr/>
    </dgm:pt>
    <dgm:pt modelId="{2D723D44-09E1-4185-8C50-22470E7A8761}" type="pres">
      <dgm:prSet presAssocID="{527754CD-2132-4138-852E-4CBC5B62E1CD}" presName="Name21" presStyleCnt="0"/>
      <dgm:spPr/>
    </dgm:pt>
    <dgm:pt modelId="{DCD7FAFC-72BB-4F69-A581-1787D79D0178}" type="pres">
      <dgm:prSet presAssocID="{527754CD-2132-4138-852E-4CBC5B62E1CD}" presName="level2Shape" presStyleLbl="node2" presStyleIdx="0" presStyleCnt="2" custScaleX="187829"/>
      <dgm:spPr/>
    </dgm:pt>
    <dgm:pt modelId="{E9C7462D-447A-4A38-A22F-0D430F18C2E0}" type="pres">
      <dgm:prSet presAssocID="{527754CD-2132-4138-852E-4CBC5B62E1CD}" presName="hierChild3" presStyleCnt="0"/>
      <dgm:spPr/>
    </dgm:pt>
    <dgm:pt modelId="{2AC399C7-D70D-48A6-98EF-4E0C1E1D2CFC}" type="pres">
      <dgm:prSet presAssocID="{316770B9-DB21-4EB4-B72C-134E0CA8960E}" presName="Name19" presStyleLbl="parChTrans1D3" presStyleIdx="0" presStyleCnt="4"/>
      <dgm:spPr/>
    </dgm:pt>
    <dgm:pt modelId="{B2326AD4-4766-4D43-882C-941FCA5F815C}" type="pres">
      <dgm:prSet presAssocID="{2E2D531E-3AFB-4A90-81BA-09F37CA673E3}" presName="Name21" presStyleCnt="0"/>
      <dgm:spPr/>
    </dgm:pt>
    <dgm:pt modelId="{717AE50E-9E2A-447F-A72A-CAA94E6B9799}" type="pres">
      <dgm:prSet presAssocID="{2E2D531E-3AFB-4A90-81BA-09F37CA673E3}" presName="level2Shape" presStyleLbl="node3" presStyleIdx="0" presStyleCnt="4" custScaleX="181904" custScaleY="297667"/>
      <dgm:spPr/>
    </dgm:pt>
    <dgm:pt modelId="{4E1B53EB-9C31-4D4F-90B4-A36906BCAEB1}" type="pres">
      <dgm:prSet presAssocID="{2E2D531E-3AFB-4A90-81BA-09F37CA673E3}" presName="hierChild3" presStyleCnt="0"/>
      <dgm:spPr/>
    </dgm:pt>
    <dgm:pt modelId="{BA3DBB88-CCA4-48EB-BA78-9472346297EB}" type="pres">
      <dgm:prSet presAssocID="{7A565835-737B-4F23-AEBB-F0623FC47821}" presName="Name19" presStyleLbl="parChTrans1D3" presStyleIdx="1" presStyleCnt="4"/>
      <dgm:spPr/>
    </dgm:pt>
    <dgm:pt modelId="{52D69B92-93B3-4897-9E5C-AE6526A6C0D2}" type="pres">
      <dgm:prSet presAssocID="{DB209D86-541A-41CC-BFA5-30A8D5ADE3EE}" presName="Name21" presStyleCnt="0"/>
      <dgm:spPr/>
    </dgm:pt>
    <dgm:pt modelId="{37B0F78A-E3C3-41DA-9E31-3F2B706F340F}" type="pres">
      <dgm:prSet presAssocID="{DB209D86-541A-41CC-BFA5-30A8D5ADE3EE}" presName="level2Shape" presStyleLbl="node3" presStyleIdx="1" presStyleCnt="4" custScaleX="159346" custScaleY="200059"/>
      <dgm:spPr/>
    </dgm:pt>
    <dgm:pt modelId="{A30FC56E-0027-43E3-A2BC-8DB7851F2510}" type="pres">
      <dgm:prSet presAssocID="{DB209D86-541A-41CC-BFA5-30A8D5ADE3EE}" presName="hierChild3" presStyleCnt="0"/>
      <dgm:spPr/>
    </dgm:pt>
    <dgm:pt modelId="{D2E1ADC3-6826-4A62-AEF3-E9EB89A08F37}" type="pres">
      <dgm:prSet presAssocID="{0EAED583-498C-4C19-BF35-64827880D1DE}" presName="Name19" presStyleLbl="parChTrans1D2" presStyleIdx="1" presStyleCnt="2"/>
      <dgm:spPr/>
    </dgm:pt>
    <dgm:pt modelId="{DD7D7F68-E808-4A1E-8821-F35D30C167A7}" type="pres">
      <dgm:prSet presAssocID="{B7465A7F-422D-4228-A1E5-54056B90D3C7}" presName="Name21" presStyleCnt="0"/>
      <dgm:spPr/>
    </dgm:pt>
    <dgm:pt modelId="{D55E1164-59DC-4DFF-991C-C72CF38468DA}" type="pres">
      <dgm:prSet presAssocID="{B7465A7F-422D-4228-A1E5-54056B90D3C7}" presName="level2Shape" presStyleLbl="node2" presStyleIdx="1" presStyleCnt="2" custScaleX="232912"/>
      <dgm:spPr/>
    </dgm:pt>
    <dgm:pt modelId="{6D0B0821-ED64-414B-B350-34FEBFE8648B}" type="pres">
      <dgm:prSet presAssocID="{B7465A7F-422D-4228-A1E5-54056B90D3C7}" presName="hierChild3" presStyleCnt="0"/>
      <dgm:spPr/>
    </dgm:pt>
    <dgm:pt modelId="{DEBB5460-8409-4561-BD96-41DD44D6EA17}" type="pres">
      <dgm:prSet presAssocID="{91203516-6D2F-46A6-9C0E-3ABAF9035565}" presName="Name19" presStyleLbl="parChTrans1D3" presStyleIdx="2" presStyleCnt="4"/>
      <dgm:spPr/>
    </dgm:pt>
    <dgm:pt modelId="{C70872CE-2D68-4B3E-B620-3F0E98508A1E}" type="pres">
      <dgm:prSet presAssocID="{376BCB09-EF48-4B7D-AEC6-6FFC17EDC720}" presName="Name21" presStyleCnt="0"/>
      <dgm:spPr/>
    </dgm:pt>
    <dgm:pt modelId="{928DCA20-8F7E-4027-8C2E-0FF85DFCC91A}" type="pres">
      <dgm:prSet presAssocID="{376BCB09-EF48-4B7D-AEC6-6FFC17EDC720}" presName="level2Shape" presStyleLbl="node3" presStyleIdx="2" presStyleCnt="4" custScaleX="154787" custScaleY="71662"/>
      <dgm:spPr/>
    </dgm:pt>
    <dgm:pt modelId="{572762A7-ED55-4CA0-B708-023CEF517DB6}" type="pres">
      <dgm:prSet presAssocID="{376BCB09-EF48-4B7D-AEC6-6FFC17EDC720}" presName="hierChild3" presStyleCnt="0"/>
      <dgm:spPr/>
    </dgm:pt>
    <dgm:pt modelId="{08E6FA91-F1E0-49E1-98A8-EB154E686C86}" type="pres">
      <dgm:prSet presAssocID="{1E613795-F56C-4C8E-B7D5-E0AD3BD6EA8C}" presName="Name19" presStyleLbl="parChTrans1D4" presStyleIdx="0" presStyleCnt="4"/>
      <dgm:spPr/>
    </dgm:pt>
    <dgm:pt modelId="{AEC5788E-8D88-4FC4-9B25-D0D881084430}" type="pres">
      <dgm:prSet presAssocID="{D64D9EB9-33B5-44FB-BD1C-153AA22E488B}" presName="Name21" presStyleCnt="0"/>
      <dgm:spPr/>
    </dgm:pt>
    <dgm:pt modelId="{BC8DE545-06A5-4B89-86E3-94AB7BE65B33}" type="pres">
      <dgm:prSet presAssocID="{D64D9EB9-33B5-44FB-BD1C-153AA22E488B}" presName="level2Shape" presStyleLbl="node4" presStyleIdx="0" presStyleCnt="4" custScaleX="143183"/>
      <dgm:spPr/>
    </dgm:pt>
    <dgm:pt modelId="{CB996667-39CE-47A8-8C47-7A33C5FBCA74}" type="pres">
      <dgm:prSet presAssocID="{D64D9EB9-33B5-44FB-BD1C-153AA22E488B}" presName="hierChild3" presStyleCnt="0"/>
      <dgm:spPr/>
    </dgm:pt>
    <dgm:pt modelId="{C203CD9A-A825-4C0A-AE71-8EE7799ECFF4}" type="pres">
      <dgm:prSet presAssocID="{30540B57-A99C-4679-B49B-A8D580FE98E6}" presName="Name19" presStyleLbl="parChTrans1D4" presStyleIdx="1" presStyleCnt="4"/>
      <dgm:spPr/>
    </dgm:pt>
    <dgm:pt modelId="{84D7042D-4B06-41FB-8D84-8F8044501350}" type="pres">
      <dgm:prSet presAssocID="{EBE12B89-592D-4ED6-BF67-BA898C850D09}" presName="Name21" presStyleCnt="0"/>
      <dgm:spPr/>
    </dgm:pt>
    <dgm:pt modelId="{8D5B2B75-A4B3-4480-918E-4802A64F70D3}" type="pres">
      <dgm:prSet presAssocID="{EBE12B89-592D-4ED6-BF67-BA898C850D09}" presName="level2Shape" presStyleLbl="node4" presStyleIdx="1" presStyleCnt="4" custScaleX="143183" custScaleY="202391"/>
      <dgm:spPr/>
    </dgm:pt>
    <dgm:pt modelId="{DD646F60-8D02-4E44-9B9A-48CD4F5825A3}" type="pres">
      <dgm:prSet presAssocID="{EBE12B89-592D-4ED6-BF67-BA898C850D09}" presName="hierChild3" presStyleCnt="0"/>
      <dgm:spPr/>
    </dgm:pt>
    <dgm:pt modelId="{A05F87BA-11B5-4566-9222-A2F9AF4FE44E}" type="pres">
      <dgm:prSet presAssocID="{F4E6025D-5248-4323-9492-8FA587F885B9}" presName="Name19" presStyleLbl="parChTrans1D3" presStyleIdx="3" presStyleCnt="4"/>
      <dgm:spPr/>
    </dgm:pt>
    <dgm:pt modelId="{0D085644-D54E-48FE-9352-45BB282B5EDA}" type="pres">
      <dgm:prSet presAssocID="{65AEA18E-F148-4004-AD4A-85BC23FE2B81}" presName="Name21" presStyleCnt="0"/>
      <dgm:spPr/>
    </dgm:pt>
    <dgm:pt modelId="{FEC166FA-DE59-4542-9772-06C8F5EC7117}" type="pres">
      <dgm:prSet presAssocID="{65AEA18E-F148-4004-AD4A-85BC23FE2B81}" presName="level2Shape" presStyleLbl="node3" presStyleIdx="3" presStyleCnt="4" custScaleX="204482" custScaleY="71662"/>
      <dgm:spPr/>
    </dgm:pt>
    <dgm:pt modelId="{3C45964E-0ECF-4831-9D1A-30EFCCFE3563}" type="pres">
      <dgm:prSet presAssocID="{65AEA18E-F148-4004-AD4A-85BC23FE2B81}" presName="hierChild3" presStyleCnt="0"/>
      <dgm:spPr/>
    </dgm:pt>
    <dgm:pt modelId="{529F3DA4-F5B4-4501-BC38-D5AFAC1C06F2}" type="pres">
      <dgm:prSet presAssocID="{4B1D0ABB-7BB7-482B-ACE9-6566FB02D7B1}" presName="Name19" presStyleLbl="parChTrans1D4" presStyleIdx="2" presStyleCnt="4"/>
      <dgm:spPr/>
    </dgm:pt>
    <dgm:pt modelId="{5D248153-31E1-474A-AE42-3DD1972C9D5C}" type="pres">
      <dgm:prSet presAssocID="{7C8A6FF7-8A40-4A37-A3A9-39294A9D5FAE}" presName="Name21" presStyleCnt="0"/>
      <dgm:spPr/>
    </dgm:pt>
    <dgm:pt modelId="{88B7D6DB-2F9F-470F-8EF6-FBF47A47F42B}" type="pres">
      <dgm:prSet presAssocID="{7C8A6FF7-8A40-4A37-A3A9-39294A9D5FAE}" presName="level2Shape" presStyleLbl="node4" presStyleIdx="2" presStyleCnt="4" custScaleX="166293"/>
      <dgm:spPr/>
    </dgm:pt>
    <dgm:pt modelId="{FC6694C2-4B60-4680-90E7-A5E840BACE22}" type="pres">
      <dgm:prSet presAssocID="{7C8A6FF7-8A40-4A37-A3A9-39294A9D5FAE}" presName="hierChild3" presStyleCnt="0"/>
      <dgm:spPr/>
    </dgm:pt>
    <dgm:pt modelId="{8794D48C-73FF-4891-9D69-32BD80D4DB0B}" type="pres">
      <dgm:prSet presAssocID="{A1B8F5B2-97D8-45B2-8245-B233505E7275}" presName="Name19" presStyleLbl="parChTrans1D4" presStyleIdx="3" presStyleCnt="4"/>
      <dgm:spPr/>
    </dgm:pt>
    <dgm:pt modelId="{B71CB412-A371-4363-862D-F4ACC7540EC0}" type="pres">
      <dgm:prSet presAssocID="{81426719-0958-43F7-B5AD-0057E8666A71}" presName="Name21" presStyleCnt="0"/>
      <dgm:spPr/>
    </dgm:pt>
    <dgm:pt modelId="{34A23F84-01A8-4270-8360-1F18873A0DC1}" type="pres">
      <dgm:prSet presAssocID="{81426719-0958-43F7-B5AD-0057E8666A71}" presName="level2Shape" presStyleLbl="node4" presStyleIdx="3" presStyleCnt="4" custScaleX="240568" custScaleY="413010"/>
      <dgm:spPr/>
    </dgm:pt>
    <dgm:pt modelId="{2B27D2DD-C9FD-416D-AC35-DA32B67AB6B8}" type="pres">
      <dgm:prSet presAssocID="{81426719-0958-43F7-B5AD-0057E8666A71}" presName="hierChild3" presStyleCnt="0"/>
      <dgm:spPr/>
    </dgm:pt>
    <dgm:pt modelId="{2C9B96F2-A985-4319-A8F7-16D8ACA743DB}" type="pres">
      <dgm:prSet presAssocID="{4BB5EF13-4AB6-4926-988C-E0DDB526A32C}" presName="bgShapesFlow" presStyleCnt="0"/>
      <dgm:spPr/>
    </dgm:pt>
  </dgm:ptLst>
  <dgm:cxnLst>
    <dgm:cxn modelId="{33E50510-FC95-41E7-823A-099FE88F9D92}" srcId="{0C06D590-DB1A-4F4F-A726-1621D0C3DC75}" destId="{527754CD-2132-4138-852E-4CBC5B62E1CD}" srcOrd="0" destOrd="0" parTransId="{21D96F8E-8F75-46AE-8B1C-14BE092C15A9}" sibTransId="{BF9783B8-269A-4DCC-98A7-B99C95DABA78}"/>
    <dgm:cxn modelId="{5D57FC10-BC42-413F-972D-A9BA197EFE64}" type="presOf" srcId="{1E613795-F56C-4C8E-B7D5-E0AD3BD6EA8C}" destId="{08E6FA91-F1E0-49E1-98A8-EB154E686C86}" srcOrd="0" destOrd="0" presId="urn:microsoft.com/office/officeart/2005/8/layout/hierarchy6"/>
    <dgm:cxn modelId="{7AA18C13-D30C-4A68-8B21-63CA818158B5}" type="presOf" srcId="{DB209D86-541A-41CC-BFA5-30A8D5ADE3EE}" destId="{37B0F78A-E3C3-41DA-9E31-3F2B706F340F}" srcOrd="0" destOrd="0" presId="urn:microsoft.com/office/officeart/2005/8/layout/hierarchy6"/>
    <dgm:cxn modelId="{8D58A314-4077-4CA1-AB14-4854338D9B54}" srcId="{65AEA18E-F148-4004-AD4A-85BC23FE2B81}" destId="{81426719-0958-43F7-B5AD-0057E8666A71}" srcOrd="1" destOrd="0" parTransId="{A1B8F5B2-97D8-45B2-8245-B233505E7275}" sibTransId="{098A8AFB-EEE3-48C6-B39C-11923422F7AC}"/>
    <dgm:cxn modelId="{6813FC14-3C31-4F83-A4A4-CB0FB4BBE42A}" type="presOf" srcId="{21D96F8E-8F75-46AE-8B1C-14BE092C15A9}" destId="{0094E2DF-47E9-40D4-9D74-34B4D36ED703}" srcOrd="0" destOrd="0" presId="urn:microsoft.com/office/officeart/2005/8/layout/hierarchy6"/>
    <dgm:cxn modelId="{F01FCC19-5DD6-4343-8F09-5D84822F8EC4}" srcId="{527754CD-2132-4138-852E-4CBC5B62E1CD}" destId="{DB209D86-541A-41CC-BFA5-30A8D5ADE3EE}" srcOrd="1" destOrd="0" parTransId="{7A565835-737B-4F23-AEBB-F0623FC47821}" sibTransId="{AB511985-4F79-4BA1-A526-34603DFBC7DD}"/>
    <dgm:cxn modelId="{6963F52D-958D-4D79-BADA-2A48D754FBA3}" type="presOf" srcId="{30540B57-A99C-4679-B49B-A8D580FE98E6}" destId="{C203CD9A-A825-4C0A-AE71-8EE7799ECFF4}" srcOrd="0" destOrd="0" presId="urn:microsoft.com/office/officeart/2005/8/layout/hierarchy6"/>
    <dgm:cxn modelId="{2795D035-BAC4-47B9-8C5A-68AFBA6E5A97}" type="presOf" srcId="{7A565835-737B-4F23-AEBB-F0623FC47821}" destId="{BA3DBB88-CCA4-48EB-BA78-9472346297EB}" srcOrd="0" destOrd="0" presId="urn:microsoft.com/office/officeart/2005/8/layout/hierarchy6"/>
    <dgm:cxn modelId="{6735803E-0606-42A9-B3AC-0E6281A20FC1}" type="presOf" srcId="{65AEA18E-F148-4004-AD4A-85BC23FE2B81}" destId="{FEC166FA-DE59-4542-9772-06C8F5EC7117}" srcOrd="0" destOrd="0" presId="urn:microsoft.com/office/officeart/2005/8/layout/hierarchy6"/>
    <dgm:cxn modelId="{0579FB40-380E-446F-A7C0-0CAEB7BBBD61}" type="presOf" srcId="{B7465A7F-422D-4228-A1E5-54056B90D3C7}" destId="{D55E1164-59DC-4DFF-991C-C72CF38468DA}" srcOrd="0" destOrd="0" presId="urn:microsoft.com/office/officeart/2005/8/layout/hierarchy6"/>
    <dgm:cxn modelId="{EBEA665E-7027-4EBB-A469-579B1849DD06}" type="presOf" srcId="{527754CD-2132-4138-852E-4CBC5B62E1CD}" destId="{DCD7FAFC-72BB-4F69-A581-1787D79D0178}" srcOrd="0" destOrd="0" presId="urn:microsoft.com/office/officeart/2005/8/layout/hierarchy6"/>
    <dgm:cxn modelId="{783AFF41-CFD0-4B58-A65D-E186F959BD81}" type="presOf" srcId="{316770B9-DB21-4EB4-B72C-134E0CA8960E}" destId="{2AC399C7-D70D-48A6-98EF-4E0C1E1D2CFC}" srcOrd="0" destOrd="0" presId="urn:microsoft.com/office/officeart/2005/8/layout/hierarchy6"/>
    <dgm:cxn modelId="{7826E545-3B99-4BAB-8CBD-1533CCD11784}" type="presOf" srcId="{A1B8F5B2-97D8-45B2-8245-B233505E7275}" destId="{8794D48C-73FF-4891-9D69-32BD80D4DB0B}" srcOrd="0" destOrd="0" presId="urn:microsoft.com/office/officeart/2005/8/layout/hierarchy6"/>
    <dgm:cxn modelId="{FE126048-B3A7-46F2-BE85-DD95FD407C70}" type="presOf" srcId="{0C06D590-DB1A-4F4F-A726-1621D0C3DC75}" destId="{9C14173A-4B80-4B15-B9AB-8AAA833BDBAC}" srcOrd="0" destOrd="0" presId="urn:microsoft.com/office/officeart/2005/8/layout/hierarchy6"/>
    <dgm:cxn modelId="{B9E9004A-1A72-4552-8E7A-0DA6572A18E4}" type="presOf" srcId="{376BCB09-EF48-4B7D-AEC6-6FFC17EDC720}" destId="{928DCA20-8F7E-4027-8C2E-0FF85DFCC91A}" srcOrd="0" destOrd="0" presId="urn:microsoft.com/office/officeart/2005/8/layout/hierarchy6"/>
    <dgm:cxn modelId="{A07DC44A-2CE9-4A83-A76A-D5FEDFA7910E}" srcId="{527754CD-2132-4138-852E-4CBC5B62E1CD}" destId="{2E2D531E-3AFB-4A90-81BA-09F37CA673E3}" srcOrd="0" destOrd="0" parTransId="{316770B9-DB21-4EB4-B72C-134E0CA8960E}" sibTransId="{84B1C6CC-602A-476C-86BC-707D6E20E009}"/>
    <dgm:cxn modelId="{C9292251-71CC-4768-8447-2E9633814D45}" type="presOf" srcId="{81426719-0958-43F7-B5AD-0057E8666A71}" destId="{34A23F84-01A8-4270-8360-1F18873A0DC1}" srcOrd="0" destOrd="0" presId="urn:microsoft.com/office/officeart/2005/8/layout/hierarchy6"/>
    <dgm:cxn modelId="{AFD10155-C67A-4DB7-9643-D4AC6AB7AFAA}" srcId="{376BCB09-EF48-4B7D-AEC6-6FFC17EDC720}" destId="{D64D9EB9-33B5-44FB-BD1C-153AA22E488B}" srcOrd="0" destOrd="0" parTransId="{1E613795-F56C-4C8E-B7D5-E0AD3BD6EA8C}" sibTransId="{D16A5828-740B-4449-9379-15E259926211}"/>
    <dgm:cxn modelId="{1F98F976-7203-4006-8109-21700DFF3451}" type="presOf" srcId="{91203516-6D2F-46A6-9C0E-3ABAF9035565}" destId="{DEBB5460-8409-4561-BD96-41DD44D6EA17}" srcOrd="0" destOrd="0" presId="urn:microsoft.com/office/officeart/2005/8/layout/hierarchy6"/>
    <dgm:cxn modelId="{84E6DF58-FCD6-40DC-B589-D9104CDA1A84}" srcId="{B7465A7F-422D-4228-A1E5-54056B90D3C7}" destId="{376BCB09-EF48-4B7D-AEC6-6FFC17EDC720}" srcOrd="0" destOrd="0" parTransId="{91203516-6D2F-46A6-9C0E-3ABAF9035565}" sibTransId="{07E97528-D9F6-4226-B172-246E318392B9}"/>
    <dgm:cxn modelId="{A6E64888-EFD2-4D7A-8398-5742148E0FCB}" type="presOf" srcId="{4B1D0ABB-7BB7-482B-ACE9-6566FB02D7B1}" destId="{529F3DA4-F5B4-4501-BC38-D5AFAC1C06F2}" srcOrd="0" destOrd="0" presId="urn:microsoft.com/office/officeart/2005/8/layout/hierarchy6"/>
    <dgm:cxn modelId="{8BCD419C-F521-42EE-8822-4D44AF09D143}" type="presOf" srcId="{D64D9EB9-33B5-44FB-BD1C-153AA22E488B}" destId="{BC8DE545-06A5-4B89-86E3-94AB7BE65B33}" srcOrd="0" destOrd="0" presId="urn:microsoft.com/office/officeart/2005/8/layout/hierarchy6"/>
    <dgm:cxn modelId="{2669A2A0-9971-4074-8852-42CF31762149}" srcId="{4BB5EF13-4AB6-4926-988C-E0DDB526A32C}" destId="{0C06D590-DB1A-4F4F-A726-1621D0C3DC75}" srcOrd="0" destOrd="0" parTransId="{5AD2CF7B-EBCA-4F39-8578-3D1A5D74A94C}" sibTransId="{08B80586-2A52-4E60-936E-32B6DC31A506}"/>
    <dgm:cxn modelId="{18C234A3-0D30-4085-82BB-D3BD6AD09DFD}" type="presOf" srcId="{0EAED583-498C-4C19-BF35-64827880D1DE}" destId="{D2E1ADC3-6826-4A62-AEF3-E9EB89A08F37}" srcOrd="0" destOrd="0" presId="urn:microsoft.com/office/officeart/2005/8/layout/hierarchy6"/>
    <dgm:cxn modelId="{C90F0EB6-7BD4-4D57-9A8E-5E91D87ACA40}" type="presOf" srcId="{2E2D531E-3AFB-4A90-81BA-09F37CA673E3}" destId="{717AE50E-9E2A-447F-A72A-CAA94E6B9799}" srcOrd="0" destOrd="0" presId="urn:microsoft.com/office/officeart/2005/8/layout/hierarchy6"/>
    <dgm:cxn modelId="{A61C36BB-23A9-4A75-8116-BC82302596F5}" type="presOf" srcId="{EBE12B89-592D-4ED6-BF67-BA898C850D09}" destId="{8D5B2B75-A4B3-4480-918E-4802A64F70D3}" srcOrd="0" destOrd="0" presId="urn:microsoft.com/office/officeart/2005/8/layout/hierarchy6"/>
    <dgm:cxn modelId="{225FEFBC-7B06-4004-9ED9-673BED4D6ABE}" srcId="{376BCB09-EF48-4B7D-AEC6-6FFC17EDC720}" destId="{EBE12B89-592D-4ED6-BF67-BA898C850D09}" srcOrd="1" destOrd="0" parTransId="{30540B57-A99C-4679-B49B-A8D580FE98E6}" sibTransId="{A6F3942E-C7B3-425B-9109-03A1F27AD2C2}"/>
    <dgm:cxn modelId="{CCD884BD-9B36-45CB-8D28-A531EE22DDBB}" srcId="{0C06D590-DB1A-4F4F-A726-1621D0C3DC75}" destId="{B7465A7F-422D-4228-A1E5-54056B90D3C7}" srcOrd="1" destOrd="0" parTransId="{0EAED583-498C-4C19-BF35-64827880D1DE}" sibTransId="{82A34BB6-1830-4377-9708-EAE2639A863C}"/>
    <dgm:cxn modelId="{7476C3C6-8B05-4CEA-B929-F5988743D4BA}" type="presOf" srcId="{4BB5EF13-4AB6-4926-988C-E0DDB526A32C}" destId="{40B7B087-B10B-4900-BF4D-1D445C64C80A}" srcOrd="0" destOrd="0" presId="urn:microsoft.com/office/officeart/2005/8/layout/hierarchy6"/>
    <dgm:cxn modelId="{26505CD9-B62B-4D5F-86FB-1D3EC2E2E529}" type="presOf" srcId="{7C8A6FF7-8A40-4A37-A3A9-39294A9D5FAE}" destId="{88B7D6DB-2F9F-470F-8EF6-FBF47A47F42B}" srcOrd="0" destOrd="0" presId="urn:microsoft.com/office/officeart/2005/8/layout/hierarchy6"/>
    <dgm:cxn modelId="{A38B16DF-F254-4DE8-A7F4-6EBA201C9079}" type="presOf" srcId="{F4E6025D-5248-4323-9492-8FA587F885B9}" destId="{A05F87BA-11B5-4566-9222-A2F9AF4FE44E}" srcOrd="0" destOrd="0" presId="urn:microsoft.com/office/officeart/2005/8/layout/hierarchy6"/>
    <dgm:cxn modelId="{FF7828ED-CB9B-4419-9C9C-8AC9BA58CCE0}" srcId="{B7465A7F-422D-4228-A1E5-54056B90D3C7}" destId="{65AEA18E-F148-4004-AD4A-85BC23FE2B81}" srcOrd="1" destOrd="0" parTransId="{F4E6025D-5248-4323-9492-8FA587F885B9}" sibTransId="{907D50FA-F8BE-409F-99B3-563F61EAEF0C}"/>
    <dgm:cxn modelId="{C01AC6F0-E341-4BF7-9231-7C16BE933661}" srcId="{65AEA18E-F148-4004-AD4A-85BC23FE2B81}" destId="{7C8A6FF7-8A40-4A37-A3A9-39294A9D5FAE}" srcOrd="0" destOrd="0" parTransId="{4B1D0ABB-7BB7-482B-ACE9-6566FB02D7B1}" sibTransId="{789D52F0-A795-4D4C-8AF3-42E6F825EDBD}"/>
    <dgm:cxn modelId="{8447BFC9-2D52-4FD8-931E-7DD634833127}" type="presParOf" srcId="{40B7B087-B10B-4900-BF4D-1D445C64C80A}" destId="{4286A4E3-AEA8-4455-A4AE-51B63A7F5620}" srcOrd="0" destOrd="0" presId="urn:microsoft.com/office/officeart/2005/8/layout/hierarchy6"/>
    <dgm:cxn modelId="{5D6237FD-1385-4B4A-AABA-DD75A844BC05}" type="presParOf" srcId="{4286A4E3-AEA8-4455-A4AE-51B63A7F5620}" destId="{8961952F-4B0B-4B83-A021-B1289FBED951}" srcOrd="0" destOrd="0" presId="urn:microsoft.com/office/officeart/2005/8/layout/hierarchy6"/>
    <dgm:cxn modelId="{C93A6D71-C141-4C85-9B6B-BBEC08BC723F}" type="presParOf" srcId="{8961952F-4B0B-4B83-A021-B1289FBED951}" destId="{DF453ABB-9D02-47C0-B184-47E6E15580FF}" srcOrd="0" destOrd="0" presId="urn:microsoft.com/office/officeart/2005/8/layout/hierarchy6"/>
    <dgm:cxn modelId="{D730E64B-B8D8-452D-B222-34612BA01625}" type="presParOf" srcId="{DF453ABB-9D02-47C0-B184-47E6E15580FF}" destId="{9C14173A-4B80-4B15-B9AB-8AAA833BDBAC}" srcOrd="0" destOrd="0" presId="urn:microsoft.com/office/officeart/2005/8/layout/hierarchy6"/>
    <dgm:cxn modelId="{6722D690-EAB9-414A-97C5-06D005F5132C}" type="presParOf" srcId="{DF453ABB-9D02-47C0-B184-47E6E15580FF}" destId="{A78537B4-E72D-4D42-8C98-28DB05977690}" srcOrd="1" destOrd="0" presId="urn:microsoft.com/office/officeart/2005/8/layout/hierarchy6"/>
    <dgm:cxn modelId="{5B054199-C04C-4F09-AB39-DE67CF3CC550}" type="presParOf" srcId="{A78537B4-E72D-4D42-8C98-28DB05977690}" destId="{0094E2DF-47E9-40D4-9D74-34B4D36ED703}" srcOrd="0" destOrd="0" presId="urn:microsoft.com/office/officeart/2005/8/layout/hierarchy6"/>
    <dgm:cxn modelId="{D3B958DF-28D1-4855-AC43-A08E38EC8DA5}" type="presParOf" srcId="{A78537B4-E72D-4D42-8C98-28DB05977690}" destId="{2D723D44-09E1-4185-8C50-22470E7A8761}" srcOrd="1" destOrd="0" presId="urn:microsoft.com/office/officeart/2005/8/layout/hierarchy6"/>
    <dgm:cxn modelId="{8C853C54-E412-4503-81A6-6B753973E150}" type="presParOf" srcId="{2D723D44-09E1-4185-8C50-22470E7A8761}" destId="{DCD7FAFC-72BB-4F69-A581-1787D79D0178}" srcOrd="0" destOrd="0" presId="urn:microsoft.com/office/officeart/2005/8/layout/hierarchy6"/>
    <dgm:cxn modelId="{52B43CB5-A9F7-4574-939E-4A198D6EC123}" type="presParOf" srcId="{2D723D44-09E1-4185-8C50-22470E7A8761}" destId="{E9C7462D-447A-4A38-A22F-0D430F18C2E0}" srcOrd="1" destOrd="0" presId="urn:microsoft.com/office/officeart/2005/8/layout/hierarchy6"/>
    <dgm:cxn modelId="{281F9603-B1E6-443B-A9C3-D419102E9153}" type="presParOf" srcId="{E9C7462D-447A-4A38-A22F-0D430F18C2E0}" destId="{2AC399C7-D70D-48A6-98EF-4E0C1E1D2CFC}" srcOrd="0" destOrd="0" presId="urn:microsoft.com/office/officeart/2005/8/layout/hierarchy6"/>
    <dgm:cxn modelId="{3974AD50-943A-4D81-B2AE-A1C2E441F584}" type="presParOf" srcId="{E9C7462D-447A-4A38-A22F-0D430F18C2E0}" destId="{B2326AD4-4766-4D43-882C-941FCA5F815C}" srcOrd="1" destOrd="0" presId="urn:microsoft.com/office/officeart/2005/8/layout/hierarchy6"/>
    <dgm:cxn modelId="{78158419-EE5E-4F78-AC77-84B766B458ED}" type="presParOf" srcId="{B2326AD4-4766-4D43-882C-941FCA5F815C}" destId="{717AE50E-9E2A-447F-A72A-CAA94E6B9799}" srcOrd="0" destOrd="0" presId="urn:microsoft.com/office/officeart/2005/8/layout/hierarchy6"/>
    <dgm:cxn modelId="{B5735DC8-C0BE-47E4-BA40-A634FF553ADA}" type="presParOf" srcId="{B2326AD4-4766-4D43-882C-941FCA5F815C}" destId="{4E1B53EB-9C31-4D4F-90B4-A36906BCAEB1}" srcOrd="1" destOrd="0" presId="urn:microsoft.com/office/officeart/2005/8/layout/hierarchy6"/>
    <dgm:cxn modelId="{4A59072F-0F99-4776-8F23-0596E9AF9401}" type="presParOf" srcId="{E9C7462D-447A-4A38-A22F-0D430F18C2E0}" destId="{BA3DBB88-CCA4-48EB-BA78-9472346297EB}" srcOrd="2" destOrd="0" presId="urn:microsoft.com/office/officeart/2005/8/layout/hierarchy6"/>
    <dgm:cxn modelId="{DB1EBA94-521F-4700-8E5C-36F11984BB15}" type="presParOf" srcId="{E9C7462D-447A-4A38-A22F-0D430F18C2E0}" destId="{52D69B92-93B3-4897-9E5C-AE6526A6C0D2}" srcOrd="3" destOrd="0" presId="urn:microsoft.com/office/officeart/2005/8/layout/hierarchy6"/>
    <dgm:cxn modelId="{07DC1965-EFDF-4950-A40A-1E96E146D283}" type="presParOf" srcId="{52D69B92-93B3-4897-9E5C-AE6526A6C0D2}" destId="{37B0F78A-E3C3-41DA-9E31-3F2B706F340F}" srcOrd="0" destOrd="0" presId="urn:microsoft.com/office/officeart/2005/8/layout/hierarchy6"/>
    <dgm:cxn modelId="{9A8EFD91-2EF5-4EBD-A3DD-433AF598F507}" type="presParOf" srcId="{52D69B92-93B3-4897-9E5C-AE6526A6C0D2}" destId="{A30FC56E-0027-43E3-A2BC-8DB7851F2510}" srcOrd="1" destOrd="0" presId="urn:microsoft.com/office/officeart/2005/8/layout/hierarchy6"/>
    <dgm:cxn modelId="{A5EF8ADF-6B8C-4533-B918-78C826472251}" type="presParOf" srcId="{A78537B4-E72D-4D42-8C98-28DB05977690}" destId="{D2E1ADC3-6826-4A62-AEF3-E9EB89A08F37}" srcOrd="2" destOrd="0" presId="urn:microsoft.com/office/officeart/2005/8/layout/hierarchy6"/>
    <dgm:cxn modelId="{62C0BD01-A092-4E8A-847B-363D4F165D7E}" type="presParOf" srcId="{A78537B4-E72D-4D42-8C98-28DB05977690}" destId="{DD7D7F68-E808-4A1E-8821-F35D30C167A7}" srcOrd="3" destOrd="0" presId="urn:microsoft.com/office/officeart/2005/8/layout/hierarchy6"/>
    <dgm:cxn modelId="{70C33F83-C486-4A93-92FD-F3F20DB7B69E}" type="presParOf" srcId="{DD7D7F68-E808-4A1E-8821-F35D30C167A7}" destId="{D55E1164-59DC-4DFF-991C-C72CF38468DA}" srcOrd="0" destOrd="0" presId="urn:microsoft.com/office/officeart/2005/8/layout/hierarchy6"/>
    <dgm:cxn modelId="{75C18F6B-F7D8-4DCA-AF47-39C3E29E958D}" type="presParOf" srcId="{DD7D7F68-E808-4A1E-8821-F35D30C167A7}" destId="{6D0B0821-ED64-414B-B350-34FEBFE8648B}" srcOrd="1" destOrd="0" presId="urn:microsoft.com/office/officeart/2005/8/layout/hierarchy6"/>
    <dgm:cxn modelId="{D4C3F1B0-4523-4CC2-A9D4-BA4C7D9B4DEA}" type="presParOf" srcId="{6D0B0821-ED64-414B-B350-34FEBFE8648B}" destId="{DEBB5460-8409-4561-BD96-41DD44D6EA17}" srcOrd="0" destOrd="0" presId="urn:microsoft.com/office/officeart/2005/8/layout/hierarchy6"/>
    <dgm:cxn modelId="{51C12256-ECD4-4791-95D3-92514770E22B}" type="presParOf" srcId="{6D0B0821-ED64-414B-B350-34FEBFE8648B}" destId="{C70872CE-2D68-4B3E-B620-3F0E98508A1E}" srcOrd="1" destOrd="0" presId="urn:microsoft.com/office/officeart/2005/8/layout/hierarchy6"/>
    <dgm:cxn modelId="{87DFB65A-C9A7-49BD-8908-315B4A8E758C}" type="presParOf" srcId="{C70872CE-2D68-4B3E-B620-3F0E98508A1E}" destId="{928DCA20-8F7E-4027-8C2E-0FF85DFCC91A}" srcOrd="0" destOrd="0" presId="urn:microsoft.com/office/officeart/2005/8/layout/hierarchy6"/>
    <dgm:cxn modelId="{47017C70-B6E7-48AF-B0AE-9BF0956A4DFB}" type="presParOf" srcId="{C70872CE-2D68-4B3E-B620-3F0E98508A1E}" destId="{572762A7-ED55-4CA0-B708-023CEF517DB6}" srcOrd="1" destOrd="0" presId="urn:microsoft.com/office/officeart/2005/8/layout/hierarchy6"/>
    <dgm:cxn modelId="{109A32FE-2D7B-48CD-B039-43F25D4DA698}" type="presParOf" srcId="{572762A7-ED55-4CA0-B708-023CEF517DB6}" destId="{08E6FA91-F1E0-49E1-98A8-EB154E686C86}" srcOrd="0" destOrd="0" presId="urn:microsoft.com/office/officeart/2005/8/layout/hierarchy6"/>
    <dgm:cxn modelId="{76A91F6E-52E9-4B5E-A99B-659A32355BB6}" type="presParOf" srcId="{572762A7-ED55-4CA0-B708-023CEF517DB6}" destId="{AEC5788E-8D88-4FC4-9B25-D0D881084430}" srcOrd="1" destOrd="0" presId="urn:microsoft.com/office/officeart/2005/8/layout/hierarchy6"/>
    <dgm:cxn modelId="{B478E25E-1481-40F0-87F2-C2992EF2B276}" type="presParOf" srcId="{AEC5788E-8D88-4FC4-9B25-D0D881084430}" destId="{BC8DE545-06A5-4B89-86E3-94AB7BE65B33}" srcOrd="0" destOrd="0" presId="urn:microsoft.com/office/officeart/2005/8/layout/hierarchy6"/>
    <dgm:cxn modelId="{BA267859-6E70-4A92-829E-CD939BFA7AE3}" type="presParOf" srcId="{AEC5788E-8D88-4FC4-9B25-D0D881084430}" destId="{CB996667-39CE-47A8-8C47-7A33C5FBCA74}" srcOrd="1" destOrd="0" presId="urn:microsoft.com/office/officeart/2005/8/layout/hierarchy6"/>
    <dgm:cxn modelId="{205B69EB-331C-4215-A852-341D6EE81D87}" type="presParOf" srcId="{572762A7-ED55-4CA0-B708-023CEF517DB6}" destId="{C203CD9A-A825-4C0A-AE71-8EE7799ECFF4}" srcOrd="2" destOrd="0" presId="urn:microsoft.com/office/officeart/2005/8/layout/hierarchy6"/>
    <dgm:cxn modelId="{CA37F1DE-BA35-41C9-9547-B15AF29E26DD}" type="presParOf" srcId="{572762A7-ED55-4CA0-B708-023CEF517DB6}" destId="{84D7042D-4B06-41FB-8D84-8F8044501350}" srcOrd="3" destOrd="0" presId="urn:microsoft.com/office/officeart/2005/8/layout/hierarchy6"/>
    <dgm:cxn modelId="{F4EE51A9-858A-40D0-9721-B82BF53D56FC}" type="presParOf" srcId="{84D7042D-4B06-41FB-8D84-8F8044501350}" destId="{8D5B2B75-A4B3-4480-918E-4802A64F70D3}" srcOrd="0" destOrd="0" presId="urn:microsoft.com/office/officeart/2005/8/layout/hierarchy6"/>
    <dgm:cxn modelId="{478105B8-6CFE-4781-9A16-831705A312F4}" type="presParOf" srcId="{84D7042D-4B06-41FB-8D84-8F8044501350}" destId="{DD646F60-8D02-4E44-9B9A-48CD4F5825A3}" srcOrd="1" destOrd="0" presId="urn:microsoft.com/office/officeart/2005/8/layout/hierarchy6"/>
    <dgm:cxn modelId="{49E19F55-72AD-4AFF-BDEC-A2DEF7B510C0}" type="presParOf" srcId="{6D0B0821-ED64-414B-B350-34FEBFE8648B}" destId="{A05F87BA-11B5-4566-9222-A2F9AF4FE44E}" srcOrd="2" destOrd="0" presId="urn:microsoft.com/office/officeart/2005/8/layout/hierarchy6"/>
    <dgm:cxn modelId="{DAA07AD1-5310-453F-82D3-A1750C7F3A6B}" type="presParOf" srcId="{6D0B0821-ED64-414B-B350-34FEBFE8648B}" destId="{0D085644-D54E-48FE-9352-45BB282B5EDA}" srcOrd="3" destOrd="0" presId="urn:microsoft.com/office/officeart/2005/8/layout/hierarchy6"/>
    <dgm:cxn modelId="{CE494012-A51E-4929-BDBD-0234DF5E1F5A}" type="presParOf" srcId="{0D085644-D54E-48FE-9352-45BB282B5EDA}" destId="{FEC166FA-DE59-4542-9772-06C8F5EC7117}" srcOrd="0" destOrd="0" presId="urn:microsoft.com/office/officeart/2005/8/layout/hierarchy6"/>
    <dgm:cxn modelId="{C0D9C529-5F00-4044-9A94-E49F56D3DFB1}" type="presParOf" srcId="{0D085644-D54E-48FE-9352-45BB282B5EDA}" destId="{3C45964E-0ECF-4831-9D1A-30EFCCFE3563}" srcOrd="1" destOrd="0" presId="urn:microsoft.com/office/officeart/2005/8/layout/hierarchy6"/>
    <dgm:cxn modelId="{E73C7663-81CD-4B4D-AC29-6F6D3EB4A510}" type="presParOf" srcId="{3C45964E-0ECF-4831-9D1A-30EFCCFE3563}" destId="{529F3DA4-F5B4-4501-BC38-D5AFAC1C06F2}" srcOrd="0" destOrd="0" presId="urn:microsoft.com/office/officeart/2005/8/layout/hierarchy6"/>
    <dgm:cxn modelId="{51479B18-51A4-4518-8A4E-5454636EDA09}" type="presParOf" srcId="{3C45964E-0ECF-4831-9D1A-30EFCCFE3563}" destId="{5D248153-31E1-474A-AE42-3DD1972C9D5C}" srcOrd="1" destOrd="0" presId="urn:microsoft.com/office/officeart/2005/8/layout/hierarchy6"/>
    <dgm:cxn modelId="{3346A64F-2608-4E22-A745-44167D8D3FDF}" type="presParOf" srcId="{5D248153-31E1-474A-AE42-3DD1972C9D5C}" destId="{88B7D6DB-2F9F-470F-8EF6-FBF47A47F42B}" srcOrd="0" destOrd="0" presId="urn:microsoft.com/office/officeart/2005/8/layout/hierarchy6"/>
    <dgm:cxn modelId="{5CCD8BA0-84C9-4D4A-AE29-D0F8543305C7}" type="presParOf" srcId="{5D248153-31E1-474A-AE42-3DD1972C9D5C}" destId="{FC6694C2-4B60-4680-90E7-A5E840BACE22}" srcOrd="1" destOrd="0" presId="urn:microsoft.com/office/officeart/2005/8/layout/hierarchy6"/>
    <dgm:cxn modelId="{88A07EE3-3B17-4FA9-A8F6-CFB15FE15167}" type="presParOf" srcId="{3C45964E-0ECF-4831-9D1A-30EFCCFE3563}" destId="{8794D48C-73FF-4891-9D69-32BD80D4DB0B}" srcOrd="2" destOrd="0" presId="urn:microsoft.com/office/officeart/2005/8/layout/hierarchy6"/>
    <dgm:cxn modelId="{82194DDE-0DF1-414A-8357-C3A566F7F2FA}" type="presParOf" srcId="{3C45964E-0ECF-4831-9D1A-30EFCCFE3563}" destId="{B71CB412-A371-4363-862D-F4ACC7540EC0}" srcOrd="3" destOrd="0" presId="urn:microsoft.com/office/officeart/2005/8/layout/hierarchy6"/>
    <dgm:cxn modelId="{6E0D2ACC-0A1B-4D50-A3A8-74AB6C77FFF7}" type="presParOf" srcId="{B71CB412-A371-4363-862D-F4ACC7540EC0}" destId="{34A23F84-01A8-4270-8360-1F18873A0DC1}" srcOrd="0" destOrd="0" presId="urn:microsoft.com/office/officeart/2005/8/layout/hierarchy6"/>
    <dgm:cxn modelId="{17971DDC-4B4D-43CD-AD01-C6BC67F3DFD2}" type="presParOf" srcId="{B71CB412-A371-4363-862D-F4ACC7540EC0}" destId="{2B27D2DD-C9FD-416D-AC35-DA32B67AB6B8}" srcOrd="1" destOrd="0" presId="urn:microsoft.com/office/officeart/2005/8/layout/hierarchy6"/>
    <dgm:cxn modelId="{7F26DD0C-6465-4CC4-AEBE-473F29A15F3F}" type="presParOf" srcId="{40B7B087-B10B-4900-BF4D-1D445C64C80A}" destId="{2C9B96F2-A985-4319-A8F7-16D8ACA743DB}"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A2539C-1068-462A-9133-72198BD14EC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39F35FEB-DB7E-4D93-B881-996C2441F7D5}">
      <dgm:prSet phldrT="[Text]"/>
      <dgm:spPr/>
      <dgm:t>
        <a:bodyPr/>
        <a:lstStyle/>
        <a:p>
          <a:r>
            <a:rPr lang="en-US" b="1" dirty="0">
              <a:solidFill>
                <a:schemeClr val="bg1"/>
              </a:solidFill>
              <a:latin typeface="Times New Roman" pitchFamily="18" charset="0"/>
              <a:cs typeface="Times New Roman" pitchFamily="18" charset="0"/>
            </a:rPr>
            <a:t>Discrete</a:t>
          </a:r>
        </a:p>
      </dgm:t>
    </dgm:pt>
    <dgm:pt modelId="{65811BFF-A117-4482-81B2-6319F010916F}" type="parTrans" cxnId="{EDCCF5D3-57A9-415A-8B53-D298CFA8D2FE}">
      <dgm:prSet/>
      <dgm:spPr/>
      <dgm:t>
        <a:bodyPr/>
        <a:lstStyle/>
        <a:p>
          <a:endParaRPr lang="en-US">
            <a:solidFill>
              <a:schemeClr val="tx1"/>
            </a:solidFill>
            <a:latin typeface="Times New Roman" pitchFamily="18" charset="0"/>
            <a:cs typeface="Times New Roman" pitchFamily="18" charset="0"/>
          </a:endParaRPr>
        </a:p>
      </dgm:t>
    </dgm:pt>
    <dgm:pt modelId="{A611943A-A721-48FE-BB74-357B7EDECABF}" type="sibTrans" cxnId="{EDCCF5D3-57A9-415A-8B53-D298CFA8D2FE}">
      <dgm:prSet/>
      <dgm:spPr/>
      <dgm:t>
        <a:bodyPr/>
        <a:lstStyle/>
        <a:p>
          <a:endParaRPr lang="en-US">
            <a:solidFill>
              <a:schemeClr val="tx1"/>
            </a:solidFill>
            <a:latin typeface="Times New Roman" pitchFamily="18" charset="0"/>
            <a:cs typeface="Times New Roman" pitchFamily="18" charset="0"/>
          </a:endParaRPr>
        </a:p>
      </dgm:t>
    </dgm:pt>
    <dgm:pt modelId="{6B89D64F-93B9-45B9-B388-3CFB296057C9}">
      <dgm:prSet phldrT="[Text]"/>
      <dgm:spPr/>
      <dgm:t>
        <a:bodyPr/>
        <a:lstStyle/>
        <a:p>
          <a:r>
            <a:rPr lang="en-US" dirty="0">
              <a:solidFill>
                <a:schemeClr val="tx1"/>
              </a:solidFill>
              <a:latin typeface="Times New Roman" pitchFamily="18" charset="0"/>
              <a:cs typeface="Times New Roman" pitchFamily="18" charset="0"/>
            </a:rPr>
            <a:t>Tables</a:t>
          </a:r>
        </a:p>
      </dgm:t>
    </dgm:pt>
    <dgm:pt modelId="{CDE1A0D7-9E2D-4E96-8DED-CA2C2C19161B}" type="parTrans" cxnId="{5B390A89-99E0-4CB5-9199-B2879E8D7507}">
      <dgm:prSet/>
      <dgm:spPr/>
      <dgm:t>
        <a:bodyPr/>
        <a:lstStyle/>
        <a:p>
          <a:endParaRPr lang="en-US">
            <a:solidFill>
              <a:schemeClr val="tx1"/>
            </a:solidFill>
            <a:latin typeface="Times New Roman" pitchFamily="18" charset="0"/>
            <a:cs typeface="Times New Roman" pitchFamily="18" charset="0"/>
          </a:endParaRPr>
        </a:p>
      </dgm:t>
    </dgm:pt>
    <dgm:pt modelId="{0B56BE14-1397-4833-A6B7-5727167965D9}" type="sibTrans" cxnId="{5B390A89-99E0-4CB5-9199-B2879E8D7507}">
      <dgm:prSet/>
      <dgm:spPr/>
      <dgm:t>
        <a:bodyPr/>
        <a:lstStyle/>
        <a:p>
          <a:endParaRPr lang="en-US">
            <a:solidFill>
              <a:schemeClr val="tx1"/>
            </a:solidFill>
            <a:latin typeface="Times New Roman" pitchFamily="18" charset="0"/>
            <a:cs typeface="Times New Roman" pitchFamily="18" charset="0"/>
          </a:endParaRPr>
        </a:p>
      </dgm:t>
    </dgm:pt>
    <dgm:pt modelId="{9A679FAB-767F-473F-A78F-3AFF75375939}">
      <dgm:prSet phldrT="[Text]"/>
      <dgm:spPr/>
      <dgm:t>
        <a:bodyPr/>
        <a:lstStyle/>
        <a:p>
          <a:r>
            <a:rPr lang="en-US" dirty="0">
              <a:solidFill>
                <a:schemeClr val="tx1"/>
              </a:solidFill>
              <a:latin typeface="Times New Roman" pitchFamily="18" charset="0"/>
              <a:cs typeface="Times New Roman" pitchFamily="18" charset="0"/>
            </a:rPr>
            <a:t>Histogram</a:t>
          </a:r>
        </a:p>
      </dgm:t>
    </dgm:pt>
    <dgm:pt modelId="{05B44DDF-AA47-4E0A-8ACE-9824466DB341}" type="parTrans" cxnId="{E6F31584-3BFC-4B6C-9811-1C945621518B}">
      <dgm:prSet/>
      <dgm:spPr/>
      <dgm:t>
        <a:bodyPr/>
        <a:lstStyle/>
        <a:p>
          <a:endParaRPr lang="en-US">
            <a:solidFill>
              <a:schemeClr val="tx1"/>
            </a:solidFill>
            <a:latin typeface="Times New Roman" pitchFamily="18" charset="0"/>
            <a:cs typeface="Times New Roman" pitchFamily="18" charset="0"/>
          </a:endParaRPr>
        </a:p>
      </dgm:t>
    </dgm:pt>
    <dgm:pt modelId="{DCCE6D58-B2B6-4A0B-A8CC-487D026E0B46}" type="sibTrans" cxnId="{E6F31584-3BFC-4B6C-9811-1C945621518B}">
      <dgm:prSet/>
      <dgm:spPr/>
      <dgm:t>
        <a:bodyPr/>
        <a:lstStyle/>
        <a:p>
          <a:endParaRPr lang="en-US">
            <a:solidFill>
              <a:schemeClr val="tx1"/>
            </a:solidFill>
            <a:latin typeface="Times New Roman" pitchFamily="18" charset="0"/>
            <a:cs typeface="Times New Roman" pitchFamily="18" charset="0"/>
          </a:endParaRPr>
        </a:p>
      </dgm:t>
    </dgm:pt>
    <dgm:pt modelId="{A05E6899-3DE1-4A7B-9955-DE980F0B8FFA}">
      <dgm:prSet phldrT="[Text]"/>
      <dgm:spPr>
        <a:noFill/>
        <a:ln>
          <a:solidFill>
            <a:schemeClr val="bg1"/>
          </a:solidFill>
        </a:ln>
      </dgm:spPr>
      <dgm:t>
        <a:bodyPr/>
        <a:lstStyle/>
        <a:p>
          <a:r>
            <a:rPr lang="en-US" dirty="0">
              <a:solidFill>
                <a:schemeClr val="bg1"/>
              </a:solidFill>
              <a:latin typeface="Times New Roman" pitchFamily="18" charset="0"/>
              <a:cs typeface="Times New Roman" pitchFamily="18" charset="0"/>
            </a:rPr>
            <a:t>j</a:t>
          </a:r>
        </a:p>
      </dgm:t>
    </dgm:pt>
    <dgm:pt modelId="{AB78D12E-452E-4268-BE41-F2C60C06ACAA}" type="parTrans" cxnId="{EA1B52D4-DA36-4A34-B6C1-DBE2DF3CEB20}">
      <dgm:prSet/>
      <dgm:spPr/>
      <dgm:t>
        <a:bodyPr/>
        <a:lstStyle/>
        <a:p>
          <a:endParaRPr lang="en-US">
            <a:solidFill>
              <a:schemeClr val="tx1"/>
            </a:solidFill>
            <a:latin typeface="Times New Roman" pitchFamily="18" charset="0"/>
            <a:cs typeface="Times New Roman" pitchFamily="18" charset="0"/>
          </a:endParaRPr>
        </a:p>
      </dgm:t>
    </dgm:pt>
    <dgm:pt modelId="{99BAD314-2648-4E52-8F53-B8276AB8C27D}" type="sibTrans" cxnId="{EA1B52D4-DA36-4A34-B6C1-DBE2DF3CEB20}">
      <dgm:prSet/>
      <dgm:spPr/>
      <dgm:t>
        <a:bodyPr/>
        <a:lstStyle/>
        <a:p>
          <a:endParaRPr lang="en-US">
            <a:solidFill>
              <a:schemeClr val="tx1"/>
            </a:solidFill>
            <a:latin typeface="Times New Roman" pitchFamily="18" charset="0"/>
            <a:cs typeface="Times New Roman" pitchFamily="18" charset="0"/>
          </a:endParaRPr>
        </a:p>
      </dgm:t>
    </dgm:pt>
    <dgm:pt modelId="{A292BEC4-5CD7-4552-9091-7445D7651491}">
      <dgm:prSet phldrT="[Text]"/>
      <dgm:spPr>
        <a:noFill/>
        <a:ln>
          <a:noFill/>
        </a:ln>
      </dgm:spPr>
      <dgm:t>
        <a:bodyPr/>
        <a:lstStyle/>
        <a:p>
          <a:endParaRPr lang="en-US" dirty="0">
            <a:solidFill>
              <a:schemeClr val="tx1"/>
            </a:solidFill>
            <a:latin typeface="Times New Roman" pitchFamily="18" charset="0"/>
            <a:cs typeface="Times New Roman" pitchFamily="18" charset="0"/>
          </a:endParaRPr>
        </a:p>
      </dgm:t>
    </dgm:pt>
    <dgm:pt modelId="{EFA930C5-3D5B-4246-A8DA-D6D3423B853A}" type="parTrans" cxnId="{02811573-C244-4073-B6EC-0A733B9B943B}">
      <dgm:prSet/>
      <dgm:spPr/>
      <dgm:t>
        <a:bodyPr/>
        <a:lstStyle/>
        <a:p>
          <a:endParaRPr lang="en-US">
            <a:solidFill>
              <a:schemeClr val="tx1"/>
            </a:solidFill>
            <a:latin typeface="Times New Roman" pitchFamily="18" charset="0"/>
            <a:cs typeface="Times New Roman" pitchFamily="18" charset="0"/>
          </a:endParaRPr>
        </a:p>
      </dgm:t>
    </dgm:pt>
    <dgm:pt modelId="{53E298D3-C580-40FF-AD33-B932CC92E18C}" type="sibTrans" cxnId="{02811573-C244-4073-B6EC-0A733B9B943B}">
      <dgm:prSet/>
      <dgm:spPr/>
      <dgm:t>
        <a:bodyPr/>
        <a:lstStyle/>
        <a:p>
          <a:endParaRPr lang="en-US">
            <a:solidFill>
              <a:schemeClr val="tx1"/>
            </a:solidFill>
            <a:latin typeface="Times New Roman" pitchFamily="18" charset="0"/>
            <a:cs typeface="Times New Roman" pitchFamily="18" charset="0"/>
          </a:endParaRPr>
        </a:p>
      </dgm:t>
    </dgm:pt>
    <dgm:pt modelId="{DC20C387-3466-4B50-8DE0-C2E40C9828F3}">
      <dgm:prSet phldrT="[Text]"/>
      <dgm:spPr/>
      <dgm:t>
        <a:bodyPr/>
        <a:lstStyle/>
        <a:p>
          <a:r>
            <a:rPr lang="en-US" b="1" dirty="0">
              <a:solidFill>
                <a:schemeClr val="bg1"/>
              </a:solidFill>
              <a:latin typeface="Times New Roman" pitchFamily="18" charset="0"/>
              <a:cs typeface="Times New Roman" pitchFamily="18" charset="0"/>
            </a:rPr>
            <a:t>Continuous</a:t>
          </a:r>
        </a:p>
      </dgm:t>
    </dgm:pt>
    <dgm:pt modelId="{EFDE7DE7-7BF9-4B9D-92AD-8D8A24B29330}" type="parTrans" cxnId="{BD59B60B-381C-452B-9CF2-4601CC9D97F0}">
      <dgm:prSet/>
      <dgm:spPr/>
      <dgm:t>
        <a:bodyPr/>
        <a:lstStyle/>
        <a:p>
          <a:endParaRPr lang="en-US">
            <a:solidFill>
              <a:schemeClr val="tx1"/>
            </a:solidFill>
            <a:latin typeface="Times New Roman" pitchFamily="18" charset="0"/>
            <a:cs typeface="Times New Roman" pitchFamily="18" charset="0"/>
          </a:endParaRPr>
        </a:p>
      </dgm:t>
    </dgm:pt>
    <dgm:pt modelId="{A5837CD3-AC7B-4DF1-8E76-1448543CBEC4}" type="sibTrans" cxnId="{BD59B60B-381C-452B-9CF2-4601CC9D97F0}">
      <dgm:prSet/>
      <dgm:spPr/>
      <dgm:t>
        <a:bodyPr/>
        <a:lstStyle/>
        <a:p>
          <a:endParaRPr lang="en-US">
            <a:solidFill>
              <a:schemeClr val="tx1"/>
            </a:solidFill>
            <a:latin typeface="Times New Roman" pitchFamily="18" charset="0"/>
            <a:cs typeface="Times New Roman" pitchFamily="18" charset="0"/>
          </a:endParaRPr>
        </a:p>
      </dgm:t>
    </dgm:pt>
    <dgm:pt modelId="{2E416965-E7F2-4BB0-8F36-699C203E00BD}">
      <dgm:prSet phldrT="[Text]"/>
      <dgm:spPr/>
      <dgm:t>
        <a:bodyPr/>
        <a:lstStyle/>
        <a:p>
          <a:r>
            <a:rPr lang="en-US" dirty="0">
              <a:solidFill>
                <a:schemeClr val="tx1"/>
              </a:solidFill>
              <a:latin typeface="Times New Roman" pitchFamily="18" charset="0"/>
              <a:cs typeface="Times New Roman" pitchFamily="18" charset="0"/>
            </a:rPr>
            <a:t>Tables</a:t>
          </a:r>
        </a:p>
      </dgm:t>
    </dgm:pt>
    <dgm:pt modelId="{BDD836D7-8B5A-445A-851C-2B603C0F9F53}" type="parTrans" cxnId="{DF260E79-F49C-4F44-9FBE-0658A4092F0E}">
      <dgm:prSet/>
      <dgm:spPr/>
      <dgm:t>
        <a:bodyPr/>
        <a:lstStyle/>
        <a:p>
          <a:endParaRPr lang="en-US">
            <a:solidFill>
              <a:schemeClr val="tx1"/>
            </a:solidFill>
            <a:latin typeface="Times New Roman" pitchFamily="18" charset="0"/>
            <a:cs typeface="Times New Roman" pitchFamily="18" charset="0"/>
          </a:endParaRPr>
        </a:p>
      </dgm:t>
    </dgm:pt>
    <dgm:pt modelId="{5B0CD65F-14D7-48B5-AAC4-B23B8E8BA52E}" type="sibTrans" cxnId="{DF260E79-F49C-4F44-9FBE-0658A4092F0E}">
      <dgm:prSet/>
      <dgm:spPr/>
      <dgm:t>
        <a:bodyPr/>
        <a:lstStyle/>
        <a:p>
          <a:endParaRPr lang="en-US">
            <a:solidFill>
              <a:schemeClr val="tx1"/>
            </a:solidFill>
            <a:latin typeface="Times New Roman" pitchFamily="18" charset="0"/>
            <a:cs typeface="Times New Roman" pitchFamily="18" charset="0"/>
          </a:endParaRPr>
        </a:p>
      </dgm:t>
    </dgm:pt>
    <dgm:pt modelId="{7BCA17CB-6D9B-4BAE-9A8F-A489CA301CDC}">
      <dgm:prSet phldrT="[Text]"/>
      <dgm:spPr/>
      <dgm:t>
        <a:bodyPr/>
        <a:lstStyle/>
        <a:p>
          <a:r>
            <a:rPr lang="en-US" dirty="0">
              <a:solidFill>
                <a:schemeClr val="tx1"/>
              </a:solidFill>
              <a:latin typeface="Times New Roman" pitchFamily="18" charset="0"/>
              <a:cs typeface="Times New Roman" pitchFamily="18" charset="0"/>
            </a:rPr>
            <a:t>Histogram</a:t>
          </a:r>
        </a:p>
      </dgm:t>
    </dgm:pt>
    <dgm:pt modelId="{682BE543-9FD7-4E73-AA1F-746B8035A3A8}" type="parTrans" cxnId="{EDBE23A5-7298-4A86-ABFB-5181AE9963A5}">
      <dgm:prSet/>
      <dgm:spPr/>
      <dgm:t>
        <a:bodyPr/>
        <a:lstStyle/>
        <a:p>
          <a:endParaRPr lang="en-US">
            <a:solidFill>
              <a:schemeClr val="tx1"/>
            </a:solidFill>
            <a:latin typeface="Times New Roman" pitchFamily="18" charset="0"/>
            <a:cs typeface="Times New Roman" pitchFamily="18" charset="0"/>
          </a:endParaRPr>
        </a:p>
      </dgm:t>
    </dgm:pt>
    <dgm:pt modelId="{3E821CAB-7D18-4AEB-9E1C-420B55A9A86B}" type="sibTrans" cxnId="{EDBE23A5-7298-4A86-ABFB-5181AE9963A5}">
      <dgm:prSet/>
      <dgm:spPr/>
      <dgm:t>
        <a:bodyPr/>
        <a:lstStyle/>
        <a:p>
          <a:endParaRPr lang="en-US">
            <a:solidFill>
              <a:schemeClr val="tx1"/>
            </a:solidFill>
            <a:latin typeface="Times New Roman" pitchFamily="18" charset="0"/>
            <a:cs typeface="Times New Roman" pitchFamily="18" charset="0"/>
          </a:endParaRPr>
        </a:p>
      </dgm:t>
    </dgm:pt>
    <dgm:pt modelId="{2E0C5E72-59BB-425B-AEB3-04E3B9132046}">
      <dgm:prSet phldrT="[Text]"/>
      <dgm:spPr/>
      <dgm:t>
        <a:bodyPr/>
        <a:lstStyle/>
        <a:p>
          <a:pPr>
            <a:buNone/>
          </a:pPr>
          <a:r>
            <a:rPr lang="en-US" dirty="0">
              <a:solidFill>
                <a:schemeClr val="tx1"/>
              </a:solidFill>
              <a:latin typeface="Times New Roman" pitchFamily="18" charset="0"/>
              <a:cs typeface="Times New Roman" pitchFamily="18" charset="0"/>
            </a:rPr>
            <a:t>–––––––-</a:t>
          </a:r>
        </a:p>
      </dgm:t>
    </dgm:pt>
    <dgm:pt modelId="{6BEB7871-8569-4992-8B0E-1130B913F478}" type="parTrans" cxnId="{F1623D2C-B0E0-44C1-B6F5-6BE43E3144B1}">
      <dgm:prSet/>
      <dgm:spPr/>
      <dgm:t>
        <a:bodyPr/>
        <a:lstStyle/>
        <a:p>
          <a:endParaRPr lang="en-US"/>
        </a:p>
      </dgm:t>
    </dgm:pt>
    <dgm:pt modelId="{BA7ACD92-B983-4269-BD0F-75FB71988471}" type="sibTrans" cxnId="{F1623D2C-B0E0-44C1-B6F5-6BE43E3144B1}">
      <dgm:prSet/>
      <dgm:spPr/>
      <dgm:t>
        <a:bodyPr/>
        <a:lstStyle/>
        <a:p>
          <a:endParaRPr lang="en-US"/>
        </a:p>
      </dgm:t>
    </dgm:pt>
    <dgm:pt modelId="{91489E70-6288-42DA-87E6-4587670D4FAA}">
      <dgm:prSet phldrT="[Text]"/>
      <dgm:spPr/>
      <dgm:t>
        <a:bodyPr/>
        <a:lstStyle/>
        <a:p>
          <a:r>
            <a:rPr lang="en-US" dirty="0">
              <a:solidFill>
                <a:schemeClr val="tx1"/>
              </a:solidFill>
              <a:latin typeface="Times New Roman" pitchFamily="18" charset="0"/>
              <a:cs typeface="Times New Roman" pitchFamily="18" charset="0"/>
            </a:rPr>
            <a:t>Dot plot </a:t>
          </a:r>
        </a:p>
      </dgm:t>
    </dgm:pt>
    <dgm:pt modelId="{D084DA4E-0F5D-4208-9179-04B1E9096FBB}" type="parTrans" cxnId="{AF3602AC-1104-4D81-A033-DB994FEC261E}">
      <dgm:prSet/>
      <dgm:spPr/>
      <dgm:t>
        <a:bodyPr/>
        <a:lstStyle/>
        <a:p>
          <a:endParaRPr lang="en-US"/>
        </a:p>
      </dgm:t>
    </dgm:pt>
    <dgm:pt modelId="{B4ACF44F-75C0-43B5-87A4-1FDA52D978A6}" type="sibTrans" cxnId="{AF3602AC-1104-4D81-A033-DB994FEC261E}">
      <dgm:prSet/>
      <dgm:spPr/>
      <dgm:t>
        <a:bodyPr/>
        <a:lstStyle/>
        <a:p>
          <a:endParaRPr lang="en-US"/>
        </a:p>
      </dgm:t>
    </dgm:pt>
    <dgm:pt modelId="{E7CB99CA-B202-4489-8768-4E62A8B11315}">
      <dgm:prSet phldrT="[Text]"/>
      <dgm:spPr/>
      <dgm:t>
        <a:bodyPr/>
        <a:lstStyle/>
        <a:p>
          <a:r>
            <a:rPr lang="en-US" dirty="0">
              <a:solidFill>
                <a:schemeClr val="tx1"/>
              </a:solidFill>
              <a:latin typeface="Times New Roman" pitchFamily="18" charset="0"/>
              <a:cs typeface="Times New Roman" pitchFamily="18" charset="0"/>
            </a:rPr>
            <a:t>Line plot</a:t>
          </a:r>
        </a:p>
      </dgm:t>
    </dgm:pt>
    <dgm:pt modelId="{AC789462-FA75-43B3-9DFC-B0B71360AE58}" type="parTrans" cxnId="{53751DD2-8ADD-47DE-A1FC-B302A7CD1FF2}">
      <dgm:prSet/>
      <dgm:spPr/>
      <dgm:t>
        <a:bodyPr/>
        <a:lstStyle/>
        <a:p>
          <a:endParaRPr lang="en-US"/>
        </a:p>
      </dgm:t>
    </dgm:pt>
    <dgm:pt modelId="{B6E7D663-B248-4090-A919-7EF9FA7137A3}" type="sibTrans" cxnId="{53751DD2-8ADD-47DE-A1FC-B302A7CD1FF2}">
      <dgm:prSet/>
      <dgm:spPr/>
      <dgm:t>
        <a:bodyPr/>
        <a:lstStyle/>
        <a:p>
          <a:endParaRPr lang="en-US"/>
        </a:p>
      </dgm:t>
    </dgm:pt>
    <dgm:pt modelId="{5381E213-FE8A-4033-8EAC-E143C1D350D7}">
      <dgm:prSet phldrT="[Text]"/>
      <dgm:spPr/>
      <dgm:t>
        <a:bodyPr/>
        <a:lstStyle/>
        <a:p>
          <a:r>
            <a:rPr lang="en-US" dirty="0">
              <a:solidFill>
                <a:schemeClr val="tx1"/>
              </a:solidFill>
              <a:latin typeface="Times New Roman" pitchFamily="18" charset="0"/>
              <a:cs typeface="Times New Roman" pitchFamily="18" charset="0"/>
            </a:rPr>
            <a:t>Polygon</a:t>
          </a:r>
        </a:p>
      </dgm:t>
    </dgm:pt>
    <dgm:pt modelId="{3038EBE9-17AA-4757-918C-1E1A3970F25C}" type="parTrans" cxnId="{3C06371A-084F-4E3C-85A8-D1A4E4C3E7BB}">
      <dgm:prSet/>
      <dgm:spPr/>
      <dgm:t>
        <a:bodyPr/>
        <a:lstStyle/>
        <a:p>
          <a:endParaRPr lang="en-US"/>
        </a:p>
      </dgm:t>
    </dgm:pt>
    <dgm:pt modelId="{8849C70C-506B-409C-B256-D328EC42AA0C}" type="sibTrans" cxnId="{3C06371A-084F-4E3C-85A8-D1A4E4C3E7BB}">
      <dgm:prSet/>
      <dgm:spPr/>
      <dgm:t>
        <a:bodyPr/>
        <a:lstStyle/>
        <a:p>
          <a:endParaRPr lang="en-US"/>
        </a:p>
      </dgm:t>
    </dgm:pt>
    <dgm:pt modelId="{7D1C08AE-0E56-4B8C-A9F8-B94B4ECD9133}">
      <dgm:prSet phldrT="[Text]"/>
      <dgm:spPr/>
      <dgm:t>
        <a:bodyPr/>
        <a:lstStyle/>
        <a:p>
          <a:pPr>
            <a:buNone/>
          </a:pPr>
          <a:r>
            <a:rPr lang="en-US" dirty="0">
              <a:solidFill>
                <a:schemeClr val="tx1"/>
              </a:solidFill>
              <a:latin typeface="Times New Roman" pitchFamily="18" charset="0"/>
              <a:cs typeface="Times New Roman" pitchFamily="18" charset="0"/>
            </a:rPr>
            <a:t>–––––––-</a:t>
          </a:r>
        </a:p>
      </dgm:t>
    </dgm:pt>
    <dgm:pt modelId="{E3B099A5-7EF0-406B-A80A-066D3DF351DD}" type="sibTrans" cxnId="{22BB5F2D-A430-45DC-851E-8F2F8F4E7222}">
      <dgm:prSet/>
      <dgm:spPr/>
      <dgm:t>
        <a:bodyPr/>
        <a:lstStyle/>
        <a:p>
          <a:endParaRPr lang="en-US"/>
        </a:p>
      </dgm:t>
    </dgm:pt>
    <dgm:pt modelId="{F337C3D4-0B1C-47FD-BDA1-EF6EF9777C26}" type="parTrans" cxnId="{22BB5F2D-A430-45DC-851E-8F2F8F4E7222}">
      <dgm:prSet/>
      <dgm:spPr/>
      <dgm:t>
        <a:bodyPr/>
        <a:lstStyle/>
        <a:p>
          <a:endParaRPr lang="en-US"/>
        </a:p>
      </dgm:t>
    </dgm:pt>
    <dgm:pt modelId="{C70DE297-A79A-41D6-B361-2C79EA37ABF9}" type="pres">
      <dgm:prSet presAssocID="{11A2539C-1068-462A-9133-72198BD14ECE}" presName="Name0" presStyleCnt="0">
        <dgm:presLayoutVars>
          <dgm:dir/>
          <dgm:animLvl val="lvl"/>
          <dgm:resizeHandles val="exact"/>
        </dgm:presLayoutVars>
      </dgm:prSet>
      <dgm:spPr/>
    </dgm:pt>
    <dgm:pt modelId="{757C6DD0-11F3-48DA-9713-96041E0720F4}" type="pres">
      <dgm:prSet presAssocID="{39F35FEB-DB7E-4D93-B881-996C2441F7D5}" presName="composite" presStyleCnt="0"/>
      <dgm:spPr/>
    </dgm:pt>
    <dgm:pt modelId="{F0E19CA5-EB48-40A0-85DD-D9E4A98D82EC}" type="pres">
      <dgm:prSet presAssocID="{39F35FEB-DB7E-4D93-B881-996C2441F7D5}" presName="parTx" presStyleLbl="alignNode1" presStyleIdx="0" presStyleCnt="3">
        <dgm:presLayoutVars>
          <dgm:chMax val="0"/>
          <dgm:chPref val="0"/>
          <dgm:bulletEnabled val="1"/>
        </dgm:presLayoutVars>
      </dgm:prSet>
      <dgm:spPr/>
    </dgm:pt>
    <dgm:pt modelId="{FD102383-A5EB-44A8-90AD-E4FBD182D0D4}" type="pres">
      <dgm:prSet presAssocID="{39F35FEB-DB7E-4D93-B881-996C2441F7D5}" presName="desTx" presStyleLbl="alignAccFollowNode1" presStyleIdx="0" presStyleCnt="3">
        <dgm:presLayoutVars>
          <dgm:bulletEnabled val="1"/>
        </dgm:presLayoutVars>
      </dgm:prSet>
      <dgm:spPr/>
    </dgm:pt>
    <dgm:pt modelId="{D68C85F2-0151-4C34-B46A-40FA2BC7663F}" type="pres">
      <dgm:prSet presAssocID="{A611943A-A721-48FE-BB74-357B7EDECABF}" presName="space" presStyleCnt="0"/>
      <dgm:spPr/>
    </dgm:pt>
    <dgm:pt modelId="{BD96FA4E-924B-4641-B5CE-5235DD63A151}" type="pres">
      <dgm:prSet presAssocID="{A05E6899-3DE1-4A7B-9955-DE980F0B8FFA}" presName="composite" presStyleCnt="0"/>
      <dgm:spPr/>
    </dgm:pt>
    <dgm:pt modelId="{FBFBFD17-5CE3-42B2-80A6-AFBEBA8BDFC0}" type="pres">
      <dgm:prSet presAssocID="{A05E6899-3DE1-4A7B-9955-DE980F0B8FFA}" presName="parTx" presStyleLbl="alignNode1" presStyleIdx="1" presStyleCnt="3">
        <dgm:presLayoutVars>
          <dgm:chMax val="0"/>
          <dgm:chPref val="0"/>
          <dgm:bulletEnabled val="1"/>
        </dgm:presLayoutVars>
      </dgm:prSet>
      <dgm:spPr/>
    </dgm:pt>
    <dgm:pt modelId="{68C64011-4636-4A11-9F9C-5DA69BB7707F}" type="pres">
      <dgm:prSet presAssocID="{A05E6899-3DE1-4A7B-9955-DE980F0B8FFA}" presName="desTx" presStyleLbl="alignAccFollowNode1" presStyleIdx="1" presStyleCnt="3" custScaleX="149297">
        <dgm:presLayoutVars>
          <dgm:bulletEnabled val="1"/>
        </dgm:presLayoutVars>
      </dgm:prSet>
      <dgm:spPr/>
    </dgm:pt>
    <dgm:pt modelId="{E89463CE-1548-4D14-97B1-81D75CC7F001}" type="pres">
      <dgm:prSet presAssocID="{99BAD314-2648-4E52-8F53-B8276AB8C27D}" presName="space" presStyleCnt="0"/>
      <dgm:spPr/>
    </dgm:pt>
    <dgm:pt modelId="{24F47477-D8BE-4610-A16A-E7B834561991}" type="pres">
      <dgm:prSet presAssocID="{DC20C387-3466-4B50-8DE0-C2E40C9828F3}" presName="composite" presStyleCnt="0"/>
      <dgm:spPr/>
    </dgm:pt>
    <dgm:pt modelId="{8F346791-054B-47A1-91DD-55A385CF70D7}" type="pres">
      <dgm:prSet presAssocID="{DC20C387-3466-4B50-8DE0-C2E40C9828F3}" presName="parTx" presStyleLbl="alignNode1" presStyleIdx="2" presStyleCnt="3">
        <dgm:presLayoutVars>
          <dgm:chMax val="0"/>
          <dgm:chPref val="0"/>
          <dgm:bulletEnabled val="1"/>
        </dgm:presLayoutVars>
      </dgm:prSet>
      <dgm:spPr/>
    </dgm:pt>
    <dgm:pt modelId="{BC7E1AE9-F24D-460A-8459-B09228041E28}" type="pres">
      <dgm:prSet presAssocID="{DC20C387-3466-4B50-8DE0-C2E40C9828F3}" presName="desTx" presStyleLbl="alignAccFollowNode1" presStyleIdx="2" presStyleCnt="3">
        <dgm:presLayoutVars>
          <dgm:bulletEnabled val="1"/>
        </dgm:presLayoutVars>
      </dgm:prSet>
      <dgm:spPr/>
    </dgm:pt>
  </dgm:ptLst>
  <dgm:cxnLst>
    <dgm:cxn modelId="{BD59B60B-381C-452B-9CF2-4601CC9D97F0}" srcId="{11A2539C-1068-462A-9133-72198BD14ECE}" destId="{DC20C387-3466-4B50-8DE0-C2E40C9828F3}" srcOrd="2" destOrd="0" parTransId="{EFDE7DE7-7BF9-4B9D-92AD-8D8A24B29330}" sibTransId="{A5837CD3-AC7B-4DF1-8E76-1448543CBEC4}"/>
    <dgm:cxn modelId="{1B121D1A-E59F-4BE6-8926-0B9979CDB5EE}" type="presOf" srcId="{A292BEC4-5CD7-4552-9091-7445D7651491}" destId="{68C64011-4636-4A11-9F9C-5DA69BB7707F}" srcOrd="0" destOrd="0" presId="urn:microsoft.com/office/officeart/2005/8/layout/hList1"/>
    <dgm:cxn modelId="{3C06371A-084F-4E3C-85A8-D1A4E4C3E7BB}" srcId="{DC20C387-3466-4B50-8DE0-C2E40C9828F3}" destId="{5381E213-FE8A-4033-8EAC-E143C1D350D7}" srcOrd="3" destOrd="0" parTransId="{3038EBE9-17AA-4757-918C-1E1A3970F25C}" sibTransId="{8849C70C-506B-409C-B256-D328EC42AA0C}"/>
    <dgm:cxn modelId="{DCB30F21-9A40-489E-B16F-010776E8E9C2}" type="presOf" srcId="{2E0C5E72-59BB-425B-AEB3-04E3B9132046}" destId="{FD102383-A5EB-44A8-90AD-E4FBD182D0D4}" srcOrd="0" destOrd="1" presId="urn:microsoft.com/office/officeart/2005/8/layout/hList1"/>
    <dgm:cxn modelId="{077E7624-812A-4228-B364-377D7201C678}" type="presOf" srcId="{9A679FAB-767F-473F-A78F-3AFF75375939}" destId="{FD102383-A5EB-44A8-90AD-E4FBD182D0D4}" srcOrd="0" destOrd="2" presId="urn:microsoft.com/office/officeart/2005/8/layout/hList1"/>
    <dgm:cxn modelId="{F1623D2C-B0E0-44C1-B6F5-6BE43E3144B1}" srcId="{39F35FEB-DB7E-4D93-B881-996C2441F7D5}" destId="{2E0C5E72-59BB-425B-AEB3-04E3B9132046}" srcOrd="1" destOrd="0" parTransId="{6BEB7871-8569-4992-8B0E-1130B913F478}" sibTransId="{BA7ACD92-B983-4269-BD0F-75FB71988471}"/>
    <dgm:cxn modelId="{58C45D2C-7BF2-4748-BB6F-77D72F138B05}" type="presOf" srcId="{E7CB99CA-B202-4489-8768-4E62A8B11315}" destId="{FD102383-A5EB-44A8-90AD-E4FBD182D0D4}" srcOrd="0" destOrd="4" presId="urn:microsoft.com/office/officeart/2005/8/layout/hList1"/>
    <dgm:cxn modelId="{22BB5F2D-A430-45DC-851E-8F2F8F4E7222}" srcId="{DC20C387-3466-4B50-8DE0-C2E40C9828F3}" destId="{7D1C08AE-0E56-4B8C-A9F8-B94B4ECD9133}" srcOrd="1" destOrd="0" parTransId="{F337C3D4-0B1C-47FD-BDA1-EF6EF9777C26}" sibTransId="{E3B099A5-7EF0-406B-A80A-066D3DF351DD}"/>
    <dgm:cxn modelId="{69BB8133-04E7-4F98-890E-2832090D44D5}" type="presOf" srcId="{A05E6899-3DE1-4A7B-9955-DE980F0B8FFA}" destId="{FBFBFD17-5CE3-42B2-80A6-AFBEBA8BDFC0}" srcOrd="0" destOrd="0" presId="urn:microsoft.com/office/officeart/2005/8/layout/hList1"/>
    <dgm:cxn modelId="{4C084040-46AD-4D95-AC6D-3834A7E55D2D}" type="presOf" srcId="{39F35FEB-DB7E-4D93-B881-996C2441F7D5}" destId="{F0E19CA5-EB48-40A0-85DD-D9E4A98D82EC}" srcOrd="0" destOrd="0" presId="urn:microsoft.com/office/officeart/2005/8/layout/hList1"/>
    <dgm:cxn modelId="{1A2D634D-6EFA-429F-B4D3-1AD2BE640DB5}" type="presOf" srcId="{11A2539C-1068-462A-9133-72198BD14ECE}" destId="{C70DE297-A79A-41D6-B361-2C79EA37ABF9}" srcOrd="0" destOrd="0" presId="urn:microsoft.com/office/officeart/2005/8/layout/hList1"/>
    <dgm:cxn modelId="{02811573-C244-4073-B6EC-0A733B9B943B}" srcId="{A05E6899-3DE1-4A7B-9955-DE980F0B8FFA}" destId="{A292BEC4-5CD7-4552-9091-7445D7651491}" srcOrd="0" destOrd="0" parTransId="{EFA930C5-3D5B-4246-A8DA-D6D3423B853A}" sibTransId="{53E298D3-C580-40FF-AD33-B932CC92E18C}"/>
    <dgm:cxn modelId="{DF260E79-F49C-4F44-9FBE-0658A4092F0E}" srcId="{DC20C387-3466-4B50-8DE0-C2E40C9828F3}" destId="{2E416965-E7F2-4BB0-8F36-699C203E00BD}" srcOrd="0" destOrd="0" parTransId="{BDD836D7-8B5A-445A-851C-2B603C0F9F53}" sibTransId="{5B0CD65F-14D7-48B5-AAC4-B23B8E8BA52E}"/>
    <dgm:cxn modelId="{49B4597A-BB23-4839-A96F-D98B1F2D5312}" type="presOf" srcId="{5381E213-FE8A-4033-8EAC-E143C1D350D7}" destId="{BC7E1AE9-F24D-460A-8459-B09228041E28}" srcOrd="0" destOrd="3" presId="urn:microsoft.com/office/officeart/2005/8/layout/hList1"/>
    <dgm:cxn modelId="{E6F31584-3BFC-4B6C-9811-1C945621518B}" srcId="{39F35FEB-DB7E-4D93-B881-996C2441F7D5}" destId="{9A679FAB-767F-473F-A78F-3AFF75375939}" srcOrd="2" destOrd="0" parTransId="{05B44DDF-AA47-4E0A-8ACE-9824466DB341}" sibTransId="{DCCE6D58-B2B6-4A0B-A8CC-487D026E0B46}"/>
    <dgm:cxn modelId="{5B390A89-99E0-4CB5-9199-B2879E8D7507}" srcId="{39F35FEB-DB7E-4D93-B881-996C2441F7D5}" destId="{6B89D64F-93B9-45B9-B388-3CFB296057C9}" srcOrd="0" destOrd="0" parTransId="{CDE1A0D7-9E2D-4E96-8DED-CA2C2C19161B}" sibTransId="{0B56BE14-1397-4833-A6B7-5727167965D9}"/>
    <dgm:cxn modelId="{36E6D69D-6460-47DA-A234-6F2E80495004}" type="presOf" srcId="{7BCA17CB-6D9B-4BAE-9A8F-A489CA301CDC}" destId="{BC7E1AE9-F24D-460A-8459-B09228041E28}" srcOrd="0" destOrd="2" presId="urn:microsoft.com/office/officeart/2005/8/layout/hList1"/>
    <dgm:cxn modelId="{EDBE23A5-7298-4A86-ABFB-5181AE9963A5}" srcId="{DC20C387-3466-4B50-8DE0-C2E40C9828F3}" destId="{7BCA17CB-6D9B-4BAE-9A8F-A489CA301CDC}" srcOrd="2" destOrd="0" parTransId="{682BE543-9FD7-4E73-AA1F-746B8035A3A8}" sibTransId="{3E821CAB-7D18-4AEB-9E1C-420B55A9A86B}"/>
    <dgm:cxn modelId="{8602ADA8-F77B-4EA9-8CED-4BACD6F2B19A}" type="presOf" srcId="{7D1C08AE-0E56-4B8C-A9F8-B94B4ECD9133}" destId="{BC7E1AE9-F24D-460A-8459-B09228041E28}" srcOrd="0" destOrd="1" presId="urn:microsoft.com/office/officeart/2005/8/layout/hList1"/>
    <dgm:cxn modelId="{AF3602AC-1104-4D81-A033-DB994FEC261E}" srcId="{39F35FEB-DB7E-4D93-B881-996C2441F7D5}" destId="{91489E70-6288-42DA-87E6-4587670D4FAA}" srcOrd="3" destOrd="0" parTransId="{D084DA4E-0F5D-4208-9179-04B1E9096FBB}" sibTransId="{B4ACF44F-75C0-43B5-87A4-1FDA52D978A6}"/>
    <dgm:cxn modelId="{1AF170BC-6014-40ED-A6B0-66E319ACDB83}" type="presOf" srcId="{DC20C387-3466-4B50-8DE0-C2E40C9828F3}" destId="{8F346791-054B-47A1-91DD-55A385CF70D7}" srcOrd="0" destOrd="0" presId="urn:microsoft.com/office/officeart/2005/8/layout/hList1"/>
    <dgm:cxn modelId="{4636B7C9-CA89-43B5-9B7F-67F1707F912A}" type="presOf" srcId="{6B89D64F-93B9-45B9-B388-3CFB296057C9}" destId="{FD102383-A5EB-44A8-90AD-E4FBD182D0D4}" srcOrd="0" destOrd="0" presId="urn:microsoft.com/office/officeart/2005/8/layout/hList1"/>
    <dgm:cxn modelId="{53751DD2-8ADD-47DE-A1FC-B302A7CD1FF2}" srcId="{39F35FEB-DB7E-4D93-B881-996C2441F7D5}" destId="{E7CB99CA-B202-4489-8768-4E62A8B11315}" srcOrd="4" destOrd="0" parTransId="{AC789462-FA75-43B3-9DFC-B0B71360AE58}" sibTransId="{B6E7D663-B248-4090-A919-7EF9FA7137A3}"/>
    <dgm:cxn modelId="{EDCCF5D3-57A9-415A-8B53-D298CFA8D2FE}" srcId="{11A2539C-1068-462A-9133-72198BD14ECE}" destId="{39F35FEB-DB7E-4D93-B881-996C2441F7D5}" srcOrd="0" destOrd="0" parTransId="{65811BFF-A117-4482-81B2-6319F010916F}" sibTransId="{A611943A-A721-48FE-BB74-357B7EDECABF}"/>
    <dgm:cxn modelId="{EA1B52D4-DA36-4A34-B6C1-DBE2DF3CEB20}" srcId="{11A2539C-1068-462A-9133-72198BD14ECE}" destId="{A05E6899-3DE1-4A7B-9955-DE980F0B8FFA}" srcOrd="1" destOrd="0" parTransId="{AB78D12E-452E-4268-BE41-F2C60C06ACAA}" sibTransId="{99BAD314-2648-4E52-8F53-B8276AB8C27D}"/>
    <dgm:cxn modelId="{ECE90BF3-EA06-44D6-B238-A1D1A11636BD}" type="presOf" srcId="{2E416965-E7F2-4BB0-8F36-699C203E00BD}" destId="{BC7E1AE9-F24D-460A-8459-B09228041E28}" srcOrd="0" destOrd="0" presId="urn:microsoft.com/office/officeart/2005/8/layout/hList1"/>
    <dgm:cxn modelId="{26F51FF5-0286-41D1-8A40-8C3B4E8BE00E}" type="presOf" srcId="{91489E70-6288-42DA-87E6-4587670D4FAA}" destId="{FD102383-A5EB-44A8-90AD-E4FBD182D0D4}" srcOrd="0" destOrd="3" presId="urn:microsoft.com/office/officeart/2005/8/layout/hList1"/>
    <dgm:cxn modelId="{6C3B6019-D3A8-49CF-A9FC-1575503A9EF0}" type="presParOf" srcId="{C70DE297-A79A-41D6-B361-2C79EA37ABF9}" destId="{757C6DD0-11F3-48DA-9713-96041E0720F4}" srcOrd="0" destOrd="0" presId="urn:microsoft.com/office/officeart/2005/8/layout/hList1"/>
    <dgm:cxn modelId="{0442BBF6-FC3F-49BE-821F-6946E64B69DC}" type="presParOf" srcId="{757C6DD0-11F3-48DA-9713-96041E0720F4}" destId="{F0E19CA5-EB48-40A0-85DD-D9E4A98D82EC}" srcOrd="0" destOrd="0" presId="urn:microsoft.com/office/officeart/2005/8/layout/hList1"/>
    <dgm:cxn modelId="{36A31F13-AC62-43A0-A379-7D97E1707E98}" type="presParOf" srcId="{757C6DD0-11F3-48DA-9713-96041E0720F4}" destId="{FD102383-A5EB-44A8-90AD-E4FBD182D0D4}" srcOrd="1" destOrd="0" presId="urn:microsoft.com/office/officeart/2005/8/layout/hList1"/>
    <dgm:cxn modelId="{FE360E4B-214B-46A3-932F-D34A3E3AF096}" type="presParOf" srcId="{C70DE297-A79A-41D6-B361-2C79EA37ABF9}" destId="{D68C85F2-0151-4C34-B46A-40FA2BC7663F}" srcOrd="1" destOrd="0" presId="urn:microsoft.com/office/officeart/2005/8/layout/hList1"/>
    <dgm:cxn modelId="{157B8B24-4B95-43D3-B7F7-5A70F2EE32AC}" type="presParOf" srcId="{C70DE297-A79A-41D6-B361-2C79EA37ABF9}" destId="{BD96FA4E-924B-4641-B5CE-5235DD63A151}" srcOrd="2" destOrd="0" presId="urn:microsoft.com/office/officeart/2005/8/layout/hList1"/>
    <dgm:cxn modelId="{C800C77B-544C-4DF8-B124-EBCF305267A7}" type="presParOf" srcId="{BD96FA4E-924B-4641-B5CE-5235DD63A151}" destId="{FBFBFD17-5CE3-42B2-80A6-AFBEBA8BDFC0}" srcOrd="0" destOrd="0" presId="urn:microsoft.com/office/officeart/2005/8/layout/hList1"/>
    <dgm:cxn modelId="{5A224DF3-A25B-4FCD-BDCB-0B0B411BC8A3}" type="presParOf" srcId="{BD96FA4E-924B-4641-B5CE-5235DD63A151}" destId="{68C64011-4636-4A11-9F9C-5DA69BB7707F}" srcOrd="1" destOrd="0" presId="urn:microsoft.com/office/officeart/2005/8/layout/hList1"/>
    <dgm:cxn modelId="{76A05048-5F54-4563-A31E-E241152AA202}" type="presParOf" srcId="{C70DE297-A79A-41D6-B361-2C79EA37ABF9}" destId="{E89463CE-1548-4D14-97B1-81D75CC7F001}" srcOrd="3" destOrd="0" presId="urn:microsoft.com/office/officeart/2005/8/layout/hList1"/>
    <dgm:cxn modelId="{03BAA2CB-ADB2-4F63-914E-B97BFB6FF361}" type="presParOf" srcId="{C70DE297-A79A-41D6-B361-2C79EA37ABF9}" destId="{24F47477-D8BE-4610-A16A-E7B834561991}" srcOrd="4" destOrd="0" presId="urn:microsoft.com/office/officeart/2005/8/layout/hList1"/>
    <dgm:cxn modelId="{575D114A-2DAC-470E-8AE2-11416648E43C}" type="presParOf" srcId="{24F47477-D8BE-4610-A16A-E7B834561991}" destId="{8F346791-054B-47A1-91DD-55A385CF70D7}" srcOrd="0" destOrd="0" presId="urn:microsoft.com/office/officeart/2005/8/layout/hList1"/>
    <dgm:cxn modelId="{6C6F946C-6C28-44E6-AE6F-66C3D5DDEAA6}" type="presParOf" srcId="{24F47477-D8BE-4610-A16A-E7B834561991}" destId="{BC7E1AE9-F24D-460A-8459-B09228041E2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14173A-4B80-4B15-B9AB-8AAA833BDBAC}">
      <dsp:nvSpPr>
        <dsp:cNvPr id="0" name=""/>
        <dsp:cNvSpPr/>
      </dsp:nvSpPr>
      <dsp:spPr>
        <a:xfrm>
          <a:off x="2796393" y="79234"/>
          <a:ext cx="4183958" cy="662124"/>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latin typeface="Times New Roman" pitchFamily="18" charset="0"/>
              <a:cs typeface="Times New Roman" pitchFamily="18" charset="0"/>
            </a:rPr>
            <a:t>Organizing Data</a:t>
          </a:r>
        </a:p>
      </dsp:txBody>
      <dsp:txXfrm>
        <a:off x="2815786" y="98627"/>
        <a:ext cx="4145172" cy="623338"/>
      </dsp:txXfrm>
    </dsp:sp>
    <dsp:sp modelId="{0094E2DF-47E9-40D4-9D74-34B4D36ED703}">
      <dsp:nvSpPr>
        <dsp:cNvPr id="0" name=""/>
        <dsp:cNvSpPr/>
      </dsp:nvSpPr>
      <dsp:spPr>
        <a:xfrm>
          <a:off x="1848823" y="741358"/>
          <a:ext cx="3039549" cy="264849"/>
        </a:xfrm>
        <a:custGeom>
          <a:avLst/>
          <a:gdLst/>
          <a:ahLst/>
          <a:cxnLst/>
          <a:rect l="0" t="0" r="0" b="0"/>
          <a:pathLst>
            <a:path>
              <a:moveTo>
                <a:pt x="3039549" y="0"/>
              </a:moveTo>
              <a:lnTo>
                <a:pt x="3039549" y="132424"/>
              </a:lnTo>
              <a:lnTo>
                <a:pt x="0" y="132424"/>
              </a:lnTo>
              <a:lnTo>
                <a:pt x="0" y="2648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D7FAFC-72BB-4F69-A581-1787D79D0178}">
      <dsp:nvSpPr>
        <dsp:cNvPr id="0" name=""/>
        <dsp:cNvSpPr/>
      </dsp:nvSpPr>
      <dsp:spPr>
        <a:xfrm>
          <a:off x="916076" y="1006208"/>
          <a:ext cx="1865493" cy="662124"/>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latin typeface="Times New Roman" pitchFamily="18" charset="0"/>
              <a:cs typeface="Times New Roman" pitchFamily="18" charset="0"/>
            </a:rPr>
            <a:t>Qualitative</a:t>
          </a:r>
        </a:p>
      </dsp:txBody>
      <dsp:txXfrm>
        <a:off x="935469" y="1025601"/>
        <a:ext cx="1826707" cy="623338"/>
      </dsp:txXfrm>
    </dsp:sp>
    <dsp:sp modelId="{2AC399C7-D70D-48A6-98EF-4E0C1E1D2CFC}">
      <dsp:nvSpPr>
        <dsp:cNvPr id="0" name=""/>
        <dsp:cNvSpPr/>
      </dsp:nvSpPr>
      <dsp:spPr>
        <a:xfrm>
          <a:off x="908543" y="1668333"/>
          <a:ext cx="940279" cy="264849"/>
        </a:xfrm>
        <a:custGeom>
          <a:avLst/>
          <a:gdLst/>
          <a:ahLst/>
          <a:cxnLst/>
          <a:rect l="0" t="0" r="0" b="0"/>
          <a:pathLst>
            <a:path>
              <a:moveTo>
                <a:pt x="940279" y="0"/>
              </a:moveTo>
              <a:lnTo>
                <a:pt x="940279" y="132424"/>
              </a:lnTo>
              <a:lnTo>
                <a:pt x="0" y="132424"/>
              </a:lnTo>
              <a:lnTo>
                <a:pt x="0" y="2648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17AE50E-9E2A-447F-A72A-CAA94E6B9799}">
      <dsp:nvSpPr>
        <dsp:cNvPr id="0" name=""/>
        <dsp:cNvSpPr/>
      </dsp:nvSpPr>
      <dsp:spPr>
        <a:xfrm>
          <a:off x="5220" y="1933183"/>
          <a:ext cx="1806646" cy="1970926"/>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latin typeface="Times New Roman" pitchFamily="18" charset="0"/>
              <a:cs typeface="Times New Roman" pitchFamily="18" charset="0"/>
            </a:rPr>
            <a:t>Tables</a:t>
          </a:r>
        </a:p>
        <a:p>
          <a:pPr marL="0" lvl="0" indent="0" algn="l" defTabSz="889000">
            <a:lnSpc>
              <a:spcPct val="90000"/>
            </a:lnSpc>
            <a:spcBef>
              <a:spcPct val="0"/>
            </a:spcBef>
            <a:spcAft>
              <a:spcPct val="35000"/>
            </a:spcAft>
            <a:buNone/>
          </a:pPr>
          <a:r>
            <a:rPr lang="en-US" sz="2000" kern="1200" dirty="0">
              <a:solidFill>
                <a:schemeClr val="tx1"/>
              </a:solidFill>
              <a:latin typeface="Times New Roman" pitchFamily="18" charset="0"/>
              <a:cs typeface="Times New Roman" pitchFamily="18" charset="0"/>
            </a:rPr>
            <a:t>- Frequency (F)</a:t>
          </a:r>
        </a:p>
        <a:p>
          <a:pPr marL="0" lvl="0" indent="0" algn="l" defTabSz="889000">
            <a:lnSpc>
              <a:spcPct val="90000"/>
            </a:lnSpc>
            <a:spcBef>
              <a:spcPct val="0"/>
            </a:spcBef>
            <a:spcAft>
              <a:spcPct val="35000"/>
            </a:spcAft>
            <a:buNone/>
          </a:pPr>
          <a:r>
            <a:rPr lang="en-US" sz="2000" kern="1200" dirty="0">
              <a:solidFill>
                <a:schemeClr val="tx1"/>
              </a:solidFill>
              <a:latin typeface="Times New Roman" pitchFamily="18" charset="0"/>
              <a:cs typeface="Times New Roman" pitchFamily="18" charset="0"/>
            </a:rPr>
            <a:t>- Relative frequency (RF)</a:t>
          </a:r>
        </a:p>
      </dsp:txBody>
      <dsp:txXfrm>
        <a:off x="58135" y="1986098"/>
        <a:ext cx="1700816" cy="1865096"/>
      </dsp:txXfrm>
    </dsp:sp>
    <dsp:sp modelId="{BA3DBB88-CCA4-48EB-BA78-9472346297EB}">
      <dsp:nvSpPr>
        <dsp:cNvPr id="0" name=""/>
        <dsp:cNvSpPr/>
      </dsp:nvSpPr>
      <dsp:spPr>
        <a:xfrm>
          <a:off x="1848823" y="1668333"/>
          <a:ext cx="1052301" cy="264849"/>
        </a:xfrm>
        <a:custGeom>
          <a:avLst/>
          <a:gdLst/>
          <a:ahLst/>
          <a:cxnLst/>
          <a:rect l="0" t="0" r="0" b="0"/>
          <a:pathLst>
            <a:path>
              <a:moveTo>
                <a:pt x="0" y="0"/>
              </a:moveTo>
              <a:lnTo>
                <a:pt x="0" y="132424"/>
              </a:lnTo>
              <a:lnTo>
                <a:pt x="1052301" y="132424"/>
              </a:lnTo>
              <a:lnTo>
                <a:pt x="1052301" y="2648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B0F78A-E3C3-41DA-9E31-3F2B706F340F}">
      <dsp:nvSpPr>
        <dsp:cNvPr id="0" name=""/>
        <dsp:cNvSpPr/>
      </dsp:nvSpPr>
      <dsp:spPr>
        <a:xfrm>
          <a:off x="2109823" y="1933183"/>
          <a:ext cx="1582603" cy="1324639"/>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latin typeface="Times New Roman" pitchFamily="18" charset="0"/>
              <a:cs typeface="Times New Roman" pitchFamily="18" charset="0"/>
            </a:rPr>
            <a:t>Graphs</a:t>
          </a:r>
        </a:p>
        <a:p>
          <a:pPr marL="0" lvl="0" indent="0" algn="l" defTabSz="889000">
            <a:lnSpc>
              <a:spcPct val="90000"/>
            </a:lnSpc>
            <a:spcBef>
              <a:spcPct val="0"/>
            </a:spcBef>
            <a:spcAft>
              <a:spcPct val="35000"/>
            </a:spcAft>
            <a:buNone/>
          </a:pPr>
          <a:r>
            <a:rPr lang="en-US" sz="2000" kern="1200" dirty="0">
              <a:solidFill>
                <a:schemeClr val="tx1"/>
              </a:solidFill>
              <a:latin typeface="Times New Roman" pitchFamily="18" charset="0"/>
              <a:cs typeface="Times New Roman" pitchFamily="18" charset="0"/>
            </a:rPr>
            <a:t>- Bar graph</a:t>
          </a:r>
        </a:p>
        <a:p>
          <a:pPr marL="0" lvl="0" indent="0" algn="l" defTabSz="889000">
            <a:lnSpc>
              <a:spcPct val="90000"/>
            </a:lnSpc>
            <a:spcBef>
              <a:spcPct val="0"/>
            </a:spcBef>
            <a:spcAft>
              <a:spcPct val="35000"/>
            </a:spcAft>
            <a:buNone/>
          </a:pPr>
          <a:r>
            <a:rPr lang="en-US" sz="2000" kern="1200" dirty="0">
              <a:solidFill>
                <a:schemeClr val="tx1"/>
              </a:solidFill>
              <a:latin typeface="Times New Roman" pitchFamily="18" charset="0"/>
              <a:cs typeface="Times New Roman" pitchFamily="18" charset="0"/>
            </a:rPr>
            <a:t>- Pie chart</a:t>
          </a:r>
        </a:p>
      </dsp:txBody>
      <dsp:txXfrm>
        <a:off x="2148620" y="1971980"/>
        <a:ext cx="1505009" cy="1247045"/>
      </dsp:txXfrm>
    </dsp:sp>
    <dsp:sp modelId="{D2E1ADC3-6826-4A62-AEF3-E9EB89A08F37}">
      <dsp:nvSpPr>
        <dsp:cNvPr id="0" name=""/>
        <dsp:cNvSpPr/>
      </dsp:nvSpPr>
      <dsp:spPr>
        <a:xfrm>
          <a:off x="4888372" y="741358"/>
          <a:ext cx="2815669" cy="264849"/>
        </a:xfrm>
        <a:custGeom>
          <a:avLst/>
          <a:gdLst/>
          <a:ahLst/>
          <a:cxnLst/>
          <a:rect l="0" t="0" r="0" b="0"/>
          <a:pathLst>
            <a:path>
              <a:moveTo>
                <a:pt x="0" y="0"/>
              </a:moveTo>
              <a:lnTo>
                <a:pt x="0" y="132424"/>
              </a:lnTo>
              <a:lnTo>
                <a:pt x="2815669" y="132424"/>
              </a:lnTo>
              <a:lnTo>
                <a:pt x="2815669" y="2648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5E1164-59DC-4DFF-991C-C72CF38468DA}">
      <dsp:nvSpPr>
        <dsp:cNvPr id="0" name=""/>
        <dsp:cNvSpPr/>
      </dsp:nvSpPr>
      <dsp:spPr>
        <a:xfrm>
          <a:off x="6547416" y="1006208"/>
          <a:ext cx="2313251" cy="662124"/>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latin typeface="Times New Roman" pitchFamily="18" charset="0"/>
              <a:cs typeface="Times New Roman" pitchFamily="18" charset="0"/>
            </a:rPr>
            <a:t>Quantitative</a:t>
          </a:r>
        </a:p>
      </dsp:txBody>
      <dsp:txXfrm>
        <a:off x="6566809" y="1025601"/>
        <a:ext cx="2274465" cy="623338"/>
      </dsp:txXfrm>
    </dsp:sp>
    <dsp:sp modelId="{DEBB5460-8409-4561-BD96-41DD44D6EA17}">
      <dsp:nvSpPr>
        <dsp:cNvPr id="0" name=""/>
        <dsp:cNvSpPr/>
      </dsp:nvSpPr>
      <dsp:spPr>
        <a:xfrm>
          <a:off x="5561435" y="1668333"/>
          <a:ext cx="2142607" cy="264849"/>
        </a:xfrm>
        <a:custGeom>
          <a:avLst/>
          <a:gdLst/>
          <a:ahLst/>
          <a:cxnLst/>
          <a:rect l="0" t="0" r="0" b="0"/>
          <a:pathLst>
            <a:path>
              <a:moveTo>
                <a:pt x="2142607" y="0"/>
              </a:moveTo>
              <a:lnTo>
                <a:pt x="2142607" y="132424"/>
              </a:lnTo>
              <a:lnTo>
                <a:pt x="0" y="132424"/>
              </a:lnTo>
              <a:lnTo>
                <a:pt x="0" y="2648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8DCA20-8F7E-4027-8C2E-0FF85DFCC91A}">
      <dsp:nvSpPr>
        <dsp:cNvPr id="0" name=""/>
        <dsp:cNvSpPr/>
      </dsp:nvSpPr>
      <dsp:spPr>
        <a:xfrm>
          <a:off x="4792773" y="1933183"/>
          <a:ext cx="1537324" cy="474491"/>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Discrete</a:t>
          </a:r>
          <a:endParaRPr lang="en-US" sz="2800" kern="1200" dirty="0">
            <a:solidFill>
              <a:schemeClr val="tx1"/>
            </a:solidFill>
            <a:latin typeface="Times New Roman" pitchFamily="18" charset="0"/>
            <a:cs typeface="Times New Roman" pitchFamily="18" charset="0"/>
          </a:endParaRPr>
        </a:p>
      </dsp:txBody>
      <dsp:txXfrm>
        <a:off x="4806670" y="1947080"/>
        <a:ext cx="1509530" cy="446697"/>
      </dsp:txXfrm>
    </dsp:sp>
    <dsp:sp modelId="{08E6FA91-F1E0-49E1-98A8-EB154E686C86}">
      <dsp:nvSpPr>
        <dsp:cNvPr id="0" name=""/>
        <dsp:cNvSpPr/>
      </dsp:nvSpPr>
      <dsp:spPr>
        <a:xfrm>
          <a:off x="4701420" y="2407674"/>
          <a:ext cx="860015" cy="264849"/>
        </a:xfrm>
        <a:custGeom>
          <a:avLst/>
          <a:gdLst/>
          <a:ahLst/>
          <a:cxnLst/>
          <a:rect l="0" t="0" r="0" b="0"/>
          <a:pathLst>
            <a:path>
              <a:moveTo>
                <a:pt x="860015" y="0"/>
              </a:moveTo>
              <a:lnTo>
                <a:pt x="860015" y="132424"/>
              </a:lnTo>
              <a:lnTo>
                <a:pt x="0" y="132424"/>
              </a:lnTo>
              <a:lnTo>
                <a:pt x="0" y="2648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8DE545-06A5-4B89-86E3-94AB7BE65B33}">
      <dsp:nvSpPr>
        <dsp:cNvPr id="0" name=""/>
        <dsp:cNvSpPr/>
      </dsp:nvSpPr>
      <dsp:spPr>
        <a:xfrm>
          <a:off x="3990382" y="2672524"/>
          <a:ext cx="1422074" cy="662124"/>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latin typeface="Times New Roman" pitchFamily="18" charset="0"/>
              <a:cs typeface="Times New Roman" pitchFamily="18" charset="0"/>
            </a:rPr>
            <a:t>Tables </a:t>
          </a:r>
        </a:p>
        <a:p>
          <a:pPr marL="0" lvl="0" indent="0" algn="l" defTabSz="889000">
            <a:lnSpc>
              <a:spcPct val="90000"/>
            </a:lnSpc>
            <a:spcBef>
              <a:spcPct val="0"/>
            </a:spcBef>
            <a:spcAft>
              <a:spcPct val="35000"/>
            </a:spcAft>
            <a:buNone/>
          </a:pPr>
          <a:r>
            <a:rPr lang="en-US" sz="2000" b="0" kern="1200" dirty="0">
              <a:solidFill>
                <a:schemeClr val="tx1"/>
              </a:solidFill>
              <a:latin typeface="Times New Roman" pitchFamily="18" charset="0"/>
              <a:cs typeface="Times New Roman" pitchFamily="18" charset="0"/>
            </a:rPr>
            <a:t>- F &amp; RF</a:t>
          </a:r>
        </a:p>
      </dsp:txBody>
      <dsp:txXfrm>
        <a:off x="4009775" y="2691917"/>
        <a:ext cx="1383288" cy="623338"/>
      </dsp:txXfrm>
    </dsp:sp>
    <dsp:sp modelId="{C203CD9A-A825-4C0A-AE71-8EE7799ECFF4}">
      <dsp:nvSpPr>
        <dsp:cNvPr id="0" name=""/>
        <dsp:cNvSpPr/>
      </dsp:nvSpPr>
      <dsp:spPr>
        <a:xfrm>
          <a:off x="5561435" y="2407674"/>
          <a:ext cx="860015" cy="264849"/>
        </a:xfrm>
        <a:custGeom>
          <a:avLst/>
          <a:gdLst/>
          <a:ahLst/>
          <a:cxnLst/>
          <a:rect l="0" t="0" r="0" b="0"/>
          <a:pathLst>
            <a:path>
              <a:moveTo>
                <a:pt x="0" y="0"/>
              </a:moveTo>
              <a:lnTo>
                <a:pt x="0" y="132424"/>
              </a:lnTo>
              <a:lnTo>
                <a:pt x="860015" y="132424"/>
              </a:lnTo>
              <a:lnTo>
                <a:pt x="860015" y="2648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5B2B75-A4B3-4480-918E-4802A64F70D3}">
      <dsp:nvSpPr>
        <dsp:cNvPr id="0" name=""/>
        <dsp:cNvSpPr/>
      </dsp:nvSpPr>
      <dsp:spPr>
        <a:xfrm>
          <a:off x="5710413" y="2672524"/>
          <a:ext cx="1422074" cy="1340080"/>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latin typeface="Times New Roman" pitchFamily="18" charset="0"/>
              <a:cs typeface="Times New Roman" pitchFamily="18" charset="0"/>
            </a:rPr>
            <a:t>Graphs</a:t>
          </a:r>
        </a:p>
        <a:p>
          <a:pPr marL="0" lvl="0" indent="0" algn="l" defTabSz="889000">
            <a:lnSpc>
              <a:spcPct val="90000"/>
            </a:lnSpc>
            <a:spcBef>
              <a:spcPct val="0"/>
            </a:spcBef>
            <a:spcAft>
              <a:spcPct val="35000"/>
            </a:spcAft>
            <a:buNone/>
          </a:pPr>
          <a:r>
            <a:rPr lang="en-US" sz="2000" b="0" kern="1200" dirty="0">
              <a:solidFill>
                <a:schemeClr val="tx1"/>
              </a:solidFill>
              <a:latin typeface="Times New Roman" pitchFamily="18" charset="0"/>
              <a:cs typeface="Times New Roman" pitchFamily="18" charset="0"/>
            </a:rPr>
            <a:t>-Histogram F &amp; RF</a:t>
          </a:r>
        </a:p>
        <a:p>
          <a:pPr marL="0" lvl="0" indent="0" algn="l" defTabSz="889000">
            <a:lnSpc>
              <a:spcPct val="90000"/>
            </a:lnSpc>
            <a:spcBef>
              <a:spcPct val="0"/>
            </a:spcBef>
            <a:spcAft>
              <a:spcPct val="35000"/>
            </a:spcAft>
            <a:buNone/>
          </a:pPr>
          <a:r>
            <a:rPr lang="en-US" sz="2000" b="0" kern="1200" dirty="0">
              <a:solidFill>
                <a:schemeClr val="tx1"/>
              </a:solidFill>
              <a:latin typeface="Times New Roman" pitchFamily="18" charset="0"/>
              <a:cs typeface="Times New Roman" pitchFamily="18" charset="0"/>
            </a:rPr>
            <a:t>-Dot plot</a:t>
          </a:r>
        </a:p>
      </dsp:txBody>
      <dsp:txXfrm>
        <a:off x="5749663" y="2711774"/>
        <a:ext cx="1343574" cy="1261580"/>
      </dsp:txXfrm>
    </dsp:sp>
    <dsp:sp modelId="{A05F87BA-11B5-4566-9222-A2F9AF4FE44E}">
      <dsp:nvSpPr>
        <dsp:cNvPr id="0" name=""/>
        <dsp:cNvSpPr/>
      </dsp:nvSpPr>
      <dsp:spPr>
        <a:xfrm>
          <a:off x="7704042" y="1668333"/>
          <a:ext cx="1895824" cy="264849"/>
        </a:xfrm>
        <a:custGeom>
          <a:avLst/>
          <a:gdLst/>
          <a:ahLst/>
          <a:cxnLst/>
          <a:rect l="0" t="0" r="0" b="0"/>
          <a:pathLst>
            <a:path>
              <a:moveTo>
                <a:pt x="0" y="0"/>
              </a:moveTo>
              <a:lnTo>
                <a:pt x="0" y="132424"/>
              </a:lnTo>
              <a:lnTo>
                <a:pt x="1895824" y="132424"/>
              </a:lnTo>
              <a:lnTo>
                <a:pt x="1895824" y="2648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C166FA-DE59-4542-9772-06C8F5EC7117}">
      <dsp:nvSpPr>
        <dsp:cNvPr id="0" name=""/>
        <dsp:cNvSpPr/>
      </dsp:nvSpPr>
      <dsp:spPr>
        <a:xfrm>
          <a:off x="8584423" y="1933183"/>
          <a:ext cx="2030888" cy="474491"/>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Continuous</a:t>
          </a:r>
        </a:p>
      </dsp:txBody>
      <dsp:txXfrm>
        <a:off x="8598320" y="1947080"/>
        <a:ext cx="2003094" cy="446697"/>
      </dsp:txXfrm>
    </dsp:sp>
    <dsp:sp modelId="{529F3DA4-F5B4-4501-BC38-D5AFAC1C06F2}">
      <dsp:nvSpPr>
        <dsp:cNvPr id="0" name=""/>
        <dsp:cNvSpPr/>
      </dsp:nvSpPr>
      <dsp:spPr>
        <a:xfrm>
          <a:off x="8256244" y="2407674"/>
          <a:ext cx="1343622" cy="264849"/>
        </a:xfrm>
        <a:custGeom>
          <a:avLst/>
          <a:gdLst/>
          <a:ahLst/>
          <a:cxnLst/>
          <a:rect l="0" t="0" r="0" b="0"/>
          <a:pathLst>
            <a:path>
              <a:moveTo>
                <a:pt x="1343622" y="0"/>
              </a:moveTo>
              <a:lnTo>
                <a:pt x="1343622" y="132424"/>
              </a:lnTo>
              <a:lnTo>
                <a:pt x="0" y="132424"/>
              </a:lnTo>
              <a:lnTo>
                <a:pt x="0" y="2648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B7D6DB-2F9F-470F-8EF6-FBF47A47F42B}">
      <dsp:nvSpPr>
        <dsp:cNvPr id="0" name=""/>
        <dsp:cNvSpPr/>
      </dsp:nvSpPr>
      <dsp:spPr>
        <a:xfrm>
          <a:off x="7430444" y="2672524"/>
          <a:ext cx="1651600" cy="662124"/>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latin typeface="Times New Roman" pitchFamily="18" charset="0"/>
              <a:cs typeface="Times New Roman" pitchFamily="18" charset="0"/>
            </a:rPr>
            <a:t>Tables </a:t>
          </a:r>
        </a:p>
        <a:p>
          <a:pPr marL="0" lvl="0" indent="0" algn="l" defTabSz="889000">
            <a:lnSpc>
              <a:spcPct val="90000"/>
            </a:lnSpc>
            <a:spcBef>
              <a:spcPct val="0"/>
            </a:spcBef>
            <a:spcAft>
              <a:spcPct val="35000"/>
            </a:spcAft>
            <a:buNone/>
          </a:pPr>
          <a:r>
            <a:rPr lang="en-US" sz="2000" b="0" kern="1200" dirty="0">
              <a:solidFill>
                <a:schemeClr val="tx1"/>
              </a:solidFill>
              <a:latin typeface="Times New Roman" pitchFamily="18" charset="0"/>
              <a:cs typeface="Times New Roman" pitchFamily="18" charset="0"/>
            </a:rPr>
            <a:t>- F &amp; RF</a:t>
          </a:r>
        </a:p>
      </dsp:txBody>
      <dsp:txXfrm>
        <a:off x="7449837" y="2691917"/>
        <a:ext cx="1612814" cy="623338"/>
      </dsp:txXfrm>
    </dsp:sp>
    <dsp:sp modelId="{8794D48C-73FF-4891-9D69-32BD80D4DB0B}">
      <dsp:nvSpPr>
        <dsp:cNvPr id="0" name=""/>
        <dsp:cNvSpPr/>
      </dsp:nvSpPr>
      <dsp:spPr>
        <a:xfrm>
          <a:off x="9599867" y="2407674"/>
          <a:ext cx="974778" cy="264849"/>
        </a:xfrm>
        <a:custGeom>
          <a:avLst/>
          <a:gdLst/>
          <a:ahLst/>
          <a:cxnLst/>
          <a:rect l="0" t="0" r="0" b="0"/>
          <a:pathLst>
            <a:path>
              <a:moveTo>
                <a:pt x="0" y="0"/>
              </a:moveTo>
              <a:lnTo>
                <a:pt x="0" y="132424"/>
              </a:lnTo>
              <a:lnTo>
                <a:pt x="974778" y="132424"/>
              </a:lnTo>
              <a:lnTo>
                <a:pt x="974778" y="2648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A23F84-01A8-4270-8360-1F18873A0DC1}">
      <dsp:nvSpPr>
        <dsp:cNvPr id="0" name=""/>
        <dsp:cNvSpPr/>
      </dsp:nvSpPr>
      <dsp:spPr>
        <a:xfrm>
          <a:off x="9380000" y="2672524"/>
          <a:ext cx="2389289" cy="2734640"/>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latin typeface="Times New Roman" pitchFamily="18" charset="0"/>
              <a:cs typeface="Times New Roman" pitchFamily="18" charset="0"/>
            </a:rPr>
            <a:t>Graphs</a:t>
          </a:r>
        </a:p>
        <a:p>
          <a:pPr marL="0" lvl="0" indent="0" algn="l" defTabSz="889000">
            <a:lnSpc>
              <a:spcPct val="90000"/>
            </a:lnSpc>
            <a:spcBef>
              <a:spcPct val="0"/>
            </a:spcBef>
            <a:spcAft>
              <a:spcPct val="35000"/>
            </a:spcAft>
            <a:buNone/>
          </a:pPr>
          <a:r>
            <a:rPr lang="en-US" sz="2000" kern="1200" dirty="0">
              <a:solidFill>
                <a:schemeClr val="tx1"/>
              </a:solidFill>
              <a:latin typeface="Times New Roman" pitchFamily="18" charset="0"/>
              <a:cs typeface="Times New Roman" pitchFamily="18" charset="0"/>
            </a:rPr>
            <a:t>- </a:t>
          </a:r>
          <a:r>
            <a:rPr lang="en-US" sz="2000" b="0" kern="1200" dirty="0">
              <a:solidFill>
                <a:schemeClr val="tx1"/>
              </a:solidFill>
              <a:latin typeface="Times New Roman" pitchFamily="18" charset="0"/>
              <a:cs typeface="Times New Roman" pitchFamily="18" charset="0"/>
            </a:rPr>
            <a:t>Histogram</a:t>
          </a:r>
          <a:r>
            <a:rPr lang="en-US" sz="2000" b="1" kern="1200" dirty="0">
              <a:solidFill>
                <a:schemeClr val="tx1"/>
              </a:solidFill>
              <a:latin typeface="Times New Roman" pitchFamily="18" charset="0"/>
              <a:cs typeface="Times New Roman" pitchFamily="18" charset="0"/>
            </a:rPr>
            <a:t> </a:t>
          </a:r>
          <a:r>
            <a:rPr lang="en-US" sz="2000" b="0" kern="1200" dirty="0">
              <a:solidFill>
                <a:schemeClr val="tx1"/>
              </a:solidFill>
              <a:latin typeface="Times New Roman" pitchFamily="18" charset="0"/>
              <a:cs typeface="Times New Roman" pitchFamily="18" charset="0"/>
            </a:rPr>
            <a:t>F &amp; RF</a:t>
          </a:r>
        </a:p>
        <a:p>
          <a:pPr marL="0" lvl="0" indent="0" algn="l" defTabSz="889000">
            <a:lnSpc>
              <a:spcPct val="90000"/>
            </a:lnSpc>
            <a:spcBef>
              <a:spcPct val="0"/>
            </a:spcBef>
            <a:spcAft>
              <a:spcPct val="35000"/>
            </a:spcAft>
            <a:buNone/>
          </a:pPr>
          <a:r>
            <a:rPr lang="en-US" sz="2000" b="0" kern="1200" dirty="0">
              <a:solidFill>
                <a:schemeClr val="tx1"/>
              </a:solidFill>
              <a:latin typeface="Times New Roman" pitchFamily="18" charset="0"/>
              <a:cs typeface="Times New Roman" pitchFamily="18" charset="0"/>
            </a:rPr>
            <a:t>- Polygon F and RF</a:t>
          </a:r>
        </a:p>
        <a:p>
          <a:pPr marL="0" lvl="0" indent="0" algn="l" defTabSz="889000">
            <a:lnSpc>
              <a:spcPct val="90000"/>
            </a:lnSpc>
            <a:spcBef>
              <a:spcPct val="0"/>
            </a:spcBef>
            <a:spcAft>
              <a:spcPct val="35000"/>
            </a:spcAft>
            <a:buNone/>
          </a:pPr>
          <a:r>
            <a:rPr lang="en-US" sz="2000" b="0" kern="1200" dirty="0">
              <a:solidFill>
                <a:schemeClr val="tx1"/>
              </a:solidFill>
              <a:latin typeface="Times New Roman" pitchFamily="18" charset="0"/>
              <a:cs typeface="Times New Roman" pitchFamily="18" charset="0"/>
            </a:rPr>
            <a:t>- Ogive</a:t>
          </a:r>
        </a:p>
        <a:p>
          <a:pPr marL="0" lvl="0" indent="0" algn="l" defTabSz="889000">
            <a:lnSpc>
              <a:spcPct val="90000"/>
            </a:lnSpc>
            <a:spcBef>
              <a:spcPct val="0"/>
            </a:spcBef>
            <a:spcAft>
              <a:spcPct val="35000"/>
            </a:spcAft>
            <a:buNone/>
          </a:pPr>
          <a:r>
            <a:rPr lang="en-US" sz="2000" b="0" kern="1200" dirty="0">
              <a:solidFill>
                <a:schemeClr val="tx1"/>
              </a:solidFill>
              <a:latin typeface="Times New Roman" pitchFamily="18" charset="0"/>
              <a:cs typeface="Times New Roman" pitchFamily="18" charset="0"/>
            </a:rPr>
            <a:t>- Stem-and-leaf</a:t>
          </a:r>
        </a:p>
        <a:p>
          <a:pPr marL="0" lvl="0" indent="0" algn="l" defTabSz="889000">
            <a:lnSpc>
              <a:spcPct val="90000"/>
            </a:lnSpc>
            <a:spcBef>
              <a:spcPct val="0"/>
            </a:spcBef>
            <a:spcAft>
              <a:spcPct val="35000"/>
            </a:spcAft>
            <a:buNone/>
          </a:pPr>
          <a:r>
            <a:rPr lang="en-US" sz="2000" b="0" kern="1200" dirty="0">
              <a:solidFill>
                <a:srgbClr val="FF0000"/>
              </a:solidFill>
              <a:latin typeface="Times New Roman" pitchFamily="18" charset="0"/>
              <a:cs typeface="Times New Roman" pitchFamily="18" charset="0"/>
            </a:rPr>
            <a:t>- Box plot (next chapter)</a:t>
          </a:r>
        </a:p>
      </dsp:txBody>
      <dsp:txXfrm>
        <a:off x="9449980" y="2742504"/>
        <a:ext cx="2249329" cy="25946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E19CA5-EB48-40A0-85DD-D9E4A98D82EC}">
      <dsp:nvSpPr>
        <dsp:cNvPr id="0" name=""/>
        <dsp:cNvSpPr/>
      </dsp:nvSpPr>
      <dsp:spPr>
        <a:xfrm>
          <a:off x="4539" y="865600"/>
          <a:ext cx="1613296"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Times New Roman" pitchFamily="18" charset="0"/>
              <a:cs typeface="Times New Roman" pitchFamily="18" charset="0"/>
            </a:rPr>
            <a:t>Discrete</a:t>
          </a:r>
        </a:p>
      </dsp:txBody>
      <dsp:txXfrm>
        <a:off x="4539" y="865600"/>
        <a:ext cx="1613296" cy="576000"/>
      </dsp:txXfrm>
    </dsp:sp>
    <dsp:sp modelId="{FD102383-A5EB-44A8-90AD-E4FBD182D0D4}">
      <dsp:nvSpPr>
        <dsp:cNvPr id="0" name=""/>
        <dsp:cNvSpPr/>
      </dsp:nvSpPr>
      <dsp:spPr>
        <a:xfrm>
          <a:off x="4539" y="1441600"/>
          <a:ext cx="1613296" cy="17568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solidFill>
                <a:schemeClr val="tx1"/>
              </a:solidFill>
              <a:latin typeface="Times New Roman" pitchFamily="18" charset="0"/>
              <a:cs typeface="Times New Roman" pitchFamily="18" charset="0"/>
            </a:rPr>
            <a:t>Tables</a:t>
          </a:r>
        </a:p>
        <a:p>
          <a:pPr marL="228600" lvl="1" indent="-228600" algn="l" defTabSz="889000">
            <a:lnSpc>
              <a:spcPct val="90000"/>
            </a:lnSpc>
            <a:spcBef>
              <a:spcPct val="0"/>
            </a:spcBef>
            <a:spcAft>
              <a:spcPct val="15000"/>
            </a:spcAft>
            <a:buNone/>
          </a:pPr>
          <a:r>
            <a:rPr lang="en-US" sz="2000" kern="1200" dirty="0">
              <a:solidFill>
                <a:schemeClr val="tx1"/>
              </a:solidFill>
              <a:latin typeface="Times New Roman" pitchFamily="18" charset="0"/>
              <a:cs typeface="Times New Roman" pitchFamily="18" charset="0"/>
            </a:rPr>
            <a:t>–––––––-</a:t>
          </a:r>
        </a:p>
        <a:p>
          <a:pPr marL="228600" lvl="1" indent="-228600" algn="l" defTabSz="889000">
            <a:lnSpc>
              <a:spcPct val="90000"/>
            </a:lnSpc>
            <a:spcBef>
              <a:spcPct val="0"/>
            </a:spcBef>
            <a:spcAft>
              <a:spcPct val="15000"/>
            </a:spcAft>
            <a:buChar char="•"/>
          </a:pPr>
          <a:r>
            <a:rPr lang="en-US" sz="2000" kern="1200" dirty="0">
              <a:solidFill>
                <a:schemeClr val="tx1"/>
              </a:solidFill>
              <a:latin typeface="Times New Roman" pitchFamily="18" charset="0"/>
              <a:cs typeface="Times New Roman" pitchFamily="18" charset="0"/>
            </a:rPr>
            <a:t>Histogram</a:t>
          </a:r>
        </a:p>
        <a:p>
          <a:pPr marL="228600" lvl="1" indent="-228600" algn="l" defTabSz="889000">
            <a:lnSpc>
              <a:spcPct val="90000"/>
            </a:lnSpc>
            <a:spcBef>
              <a:spcPct val="0"/>
            </a:spcBef>
            <a:spcAft>
              <a:spcPct val="15000"/>
            </a:spcAft>
            <a:buChar char="•"/>
          </a:pPr>
          <a:r>
            <a:rPr lang="en-US" sz="2000" kern="1200" dirty="0">
              <a:solidFill>
                <a:schemeClr val="tx1"/>
              </a:solidFill>
              <a:latin typeface="Times New Roman" pitchFamily="18" charset="0"/>
              <a:cs typeface="Times New Roman" pitchFamily="18" charset="0"/>
            </a:rPr>
            <a:t>Dot plot </a:t>
          </a:r>
        </a:p>
        <a:p>
          <a:pPr marL="228600" lvl="1" indent="-228600" algn="l" defTabSz="889000">
            <a:lnSpc>
              <a:spcPct val="90000"/>
            </a:lnSpc>
            <a:spcBef>
              <a:spcPct val="0"/>
            </a:spcBef>
            <a:spcAft>
              <a:spcPct val="15000"/>
            </a:spcAft>
            <a:buChar char="•"/>
          </a:pPr>
          <a:r>
            <a:rPr lang="en-US" sz="2000" kern="1200" dirty="0">
              <a:solidFill>
                <a:schemeClr val="tx1"/>
              </a:solidFill>
              <a:latin typeface="Times New Roman" pitchFamily="18" charset="0"/>
              <a:cs typeface="Times New Roman" pitchFamily="18" charset="0"/>
            </a:rPr>
            <a:t>Line plot</a:t>
          </a:r>
        </a:p>
      </dsp:txBody>
      <dsp:txXfrm>
        <a:off x="4539" y="1441600"/>
        <a:ext cx="1613296" cy="1756800"/>
      </dsp:txXfrm>
    </dsp:sp>
    <dsp:sp modelId="{FBFBFD17-5CE3-42B2-80A6-AFBEBA8BDFC0}">
      <dsp:nvSpPr>
        <dsp:cNvPr id="0" name=""/>
        <dsp:cNvSpPr/>
      </dsp:nvSpPr>
      <dsp:spPr>
        <a:xfrm>
          <a:off x="2241351" y="865600"/>
          <a:ext cx="1613296" cy="576000"/>
        </a:xfrm>
        <a:prstGeom prst="rect">
          <a:avLst/>
        </a:prstGeom>
        <a:no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Times New Roman" pitchFamily="18" charset="0"/>
              <a:cs typeface="Times New Roman" pitchFamily="18" charset="0"/>
            </a:rPr>
            <a:t>j</a:t>
          </a:r>
        </a:p>
      </dsp:txBody>
      <dsp:txXfrm>
        <a:off x="2241351" y="865600"/>
        <a:ext cx="1613296" cy="576000"/>
      </dsp:txXfrm>
    </dsp:sp>
    <dsp:sp modelId="{68C64011-4636-4A11-9F9C-5DA69BB7707F}">
      <dsp:nvSpPr>
        <dsp:cNvPr id="0" name=""/>
        <dsp:cNvSpPr/>
      </dsp:nvSpPr>
      <dsp:spPr>
        <a:xfrm>
          <a:off x="1843698" y="1441600"/>
          <a:ext cx="2408603" cy="1756800"/>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solidFill>
              <a:schemeClr val="tx1"/>
            </a:solidFill>
            <a:latin typeface="Times New Roman" pitchFamily="18" charset="0"/>
            <a:cs typeface="Times New Roman" pitchFamily="18" charset="0"/>
          </a:endParaRPr>
        </a:p>
      </dsp:txBody>
      <dsp:txXfrm>
        <a:off x="1843698" y="1441600"/>
        <a:ext cx="2408603" cy="1756800"/>
      </dsp:txXfrm>
    </dsp:sp>
    <dsp:sp modelId="{8F346791-054B-47A1-91DD-55A385CF70D7}">
      <dsp:nvSpPr>
        <dsp:cNvPr id="0" name=""/>
        <dsp:cNvSpPr/>
      </dsp:nvSpPr>
      <dsp:spPr>
        <a:xfrm>
          <a:off x="4478163" y="865600"/>
          <a:ext cx="1613296"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Times New Roman" pitchFamily="18" charset="0"/>
              <a:cs typeface="Times New Roman" pitchFamily="18" charset="0"/>
            </a:rPr>
            <a:t>Continuous</a:t>
          </a:r>
        </a:p>
      </dsp:txBody>
      <dsp:txXfrm>
        <a:off x="4478163" y="865600"/>
        <a:ext cx="1613296" cy="576000"/>
      </dsp:txXfrm>
    </dsp:sp>
    <dsp:sp modelId="{BC7E1AE9-F24D-460A-8459-B09228041E28}">
      <dsp:nvSpPr>
        <dsp:cNvPr id="0" name=""/>
        <dsp:cNvSpPr/>
      </dsp:nvSpPr>
      <dsp:spPr>
        <a:xfrm>
          <a:off x="4478163" y="1441600"/>
          <a:ext cx="1613296" cy="17568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solidFill>
                <a:schemeClr val="tx1"/>
              </a:solidFill>
              <a:latin typeface="Times New Roman" pitchFamily="18" charset="0"/>
              <a:cs typeface="Times New Roman" pitchFamily="18" charset="0"/>
            </a:rPr>
            <a:t>Tables</a:t>
          </a:r>
        </a:p>
        <a:p>
          <a:pPr marL="228600" lvl="1" indent="-228600" algn="l" defTabSz="889000">
            <a:lnSpc>
              <a:spcPct val="90000"/>
            </a:lnSpc>
            <a:spcBef>
              <a:spcPct val="0"/>
            </a:spcBef>
            <a:spcAft>
              <a:spcPct val="15000"/>
            </a:spcAft>
            <a:buNone/>
          </a:pPr>
          <a:r>
            <a:rPr lang="en-US" sz="2000" kern="1200" dirty="0">
              <a:solidFill>
                <a:schemeClr val="tx1"/>
              </a:solidFill>
              <a:latin typeface="Times New Roman" pitchFamily="18" charset="0"/>
              <a:cs typeface="Times New Roman" pitchFamily="18" charset="0"/>
            </a:rPr>
            <a:t>–––––––-</a:t>
          </a:r>
        </a:p>
        <a:p>
          <a:pPr marL="228600" lvl="1" indent="-228600" algn="l" defTabSz="889000">
            <a:lnSpc>
              <a:spcPct val="90000"/>
            </a:lnSpc>
            <a:spcBef>
              <a:spcPct val="0"/>
            </a:spcBef>
            <a:spcAft>
              <a:spcPct val="15000"/>
            </a:spcAft>
            <a:buChar char="•"/>
          </a:pPr>
          <a:r>
            <a:rPr lang="en-US" sz="2000" kern="1200" dirty="0">
              <a:solidFill>
                <a:schemeClr val="tx1"/>
              </a:solidFill>
              <a:latin typeface="Times New Roman" pitchFamily="18" charset="0"/>
              <a:cs typeface="Times New Roman" pitchFamily="18" charset="0"/>
            </a:rPr>
            <a:t>Histogram</a:t>
          </a:r>
        </a:p>
        <a:p>
          <a:pPr marL="228600" lvl="1" indent="-228600" algn="l" defTabSz="889000">
            <a:lnSpc>
              <a:spcPct val="90000"/>
            </a:lnSpc>
            <a:spcBef>
              <a:spcPct val="0"/>
            </a:spcBef>
            <a:spcAft>
              <a:spcPct val="15000"/>
            </a:spcAft>
            <a:buChar char="•"/>
          </a:pPr>
          <a:r>
            <a:rPr lang="en-US" sz="2000" kern="1200" dirty="0">
              <a:solidFill>
                <a:schemeClr val="tx1"/>
              </a:solidFill>
              <a:latin typeface="Times New Roman" pitchFamily="18" charset="0"/>
              <a:cs typeface="Times New Roman" pitchFamily="18" charset="0"/>
            </a:rPr>
            <a:t>Polygon</a:t>
          </a:r>
        </a:p>
      </dsp:txBody>
      <dsp:txXfrm>
        <a:off x="4478163" y="1441600"/>
        <a:ext cx="1613296" cy="17568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DD0FF6C-6857-4652-9804-9D14F406F29F}"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ED3EA-3DBA-433A-AA46-D343ED848D16}" type="slidenum">
              <a:rPr lang="en-US" smtClean="0"/>
              <a:t>‹#›</a:t>
            </a:fld>
            <a:endParaRPr lang="en-US"/>
          </a:p>
        </p:txBody>
      </p:sp>
    </p:spTree>
    <p:extLst>
      <p:ext uri="{BB962C8B-B14F-4D97-AF65-F5344CB8AC3E}">
        <p14:creationId xmlns:p14="http://schemas.microsoft.com/office/powerpoint/2010/main" val="2301893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0FF6C-6857-4652-9804-9D14F406F29F}"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ED3EA-3DBA-433A-AA46-D343ED848D16}" type="slidenum">
              <a:rPr lang="en-US" smtClean="0"/>
              <a:t>‹#›</a:t>
            </a:fld>
            <a:endParaRPr lang="en-US"/>
          </a:p>
        </p:txBody>
      </p:sp>
    </p:spTree>
    <p:extLst>
      <p:ext uri="{BB962C8B-B14F-4D97-AF65-F5344CB8AC3E}">
        <p14:creationId xmlns:p14="http://schemas.microsoft.com/office/powerpoint/2010/main" val="3830065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0FF6C-6857-4652-9804-9D14F406F29F}"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ED3EA-3DBA-433A-AA46-D343ED848D16}" type="slidenum">
              <a:rPr lang="en-US" smtClean="0"/>
              <a:t>‹#›</a:t>
            </a:fld>
            <a:endParaRPr lang="en-US"/>
          </a:p>
        </p:txBody>
      </p:sp>
    </p:spTree>
    <p:extLst>
      <p:ext uri="{BB962C8B-B14F-4D97-AF65-F5344CB8AC3E}">
        <p14:creationId xmlns:p14="http://schemas.microsoft.com/office/powerpoint/2010/main" val="572425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0FF6C-6857-4652-9804-9D14F406F29F}"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ED3EA-3DBA-433A-AA46-D343ED848D16}" type="slidenum">
              <a:rPr lang="en-US" smtClean="0"/>
              <a:t>‹#›</a:t>
            </a:fld>
            <a:endParaRPr lang="en-US"/>
          </a:p>
        </p:txBody>
      </p:sp>
    </p:spTree>
    <p:extLst>
      <p:ext uri="{BB962C8B-B14F-4D97-AF65-F5344CB8AC3E}">
        <p14:creationId xmlns:p14="http://schemas.microsoft.com/office/powerpoint/2010/main" val="300627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D0FF6C-6857-4652-9804-9D14F406F29F}" type="datetimeFigureOut">
              <a:rPr lang="en-US" smtClean="0"/>
              <a:t>7/9/2021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ED3EA-3DBA-433A-AA46-D343ED848D16}" type="slidenum">
              <a:rPr lang="en-US" smtClean="0"/>
              <a:t>‹#›</a:t>
            </a:fld>
            <a:endParaRPr lang="en-US"/>
          </a:p>
        </p:txBody>
      </p:sp>
    </p:spTree>
    <p:extLst>
      <p:ext uri="{BB962C8B-B14F-4D97-AF65-F5344CB8AC3E}">
        <p14:creationId xmlns:p14="http://schemas.microsoft.com/office/powerpoint/2010/main" val="227419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D0FF6C-6857-4652-9804-9D14F406F29F}"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ED3EA-3DBA-433A-AA46-D343ED848D16}" type="slidenum">
              <a:rPr lang="en-US" smtClean="0"/>
              <a:t>‹#›</a:t>
            </a:fld>
            <a:endParaRPr lang="en-US"/>
          </a:p>
        </p:txBody>
      </p:sp>
    </p:spTree>
    <p:extLst>
      <p:ext uri="{BB962C8B-B14F-4D97-AF65-F5344CB8AC3E}">
        <p14:creationId xmlns:p14="http://schemas.microsoft.com/office/powerpoint/2010/main" val="1261285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D0FF6C-6857-4652-9804-9D14F406F29F}" type="datetimeFigureOut">
              <a:rPr lang="en-US" smtClean="0"/>
              <a:t>7/9/2021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BED3EA-3DBA-433A-AA46-D343ED848D16}" type="slidenum">
              <a:rPr lang="en-US" smtClean="0"/>
              <a:t>‹#›</a:t>
            </a:fld>
            <a:endParaRPr lang="en-US"/>
          </a:p>
        </p:txBody>
      </p:sp>
    </p:spTree>
    <p:extLst>
      <p:ext uri="{BB962C8B-B14F-4D97-AF65-F5344CB8AC3E}">
        <p14:creationId xmlns:p14="http://schemas.microsoft.com/office/powerpoint/2010/main" val="2800459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D0FF6C-6857-4652-9804-9D14F406F29F}" type="datetimeFigureOut">
              <a:rPr lang="en-US" smtClean="0"/>
              <a:t>7/9/2021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BED3EA-3DBA-433A-AA46-D343ED848D16}" type="slidenum">
              <a:rPr lang="en-US" smtClean="0"/>
              <a:t>‹#›</a:t>
            </a:fld>
            <a:endParaRPr lang="en-US"/>
          </a:p>
        </p:txBody>
      </p:sp>
    </p:spTree>
    <p:extLst>
      <p:ext uri="{BB962C8B-B14F-4D97-AF65-F5344CB8AC3E}">
        <p14:creationId xmlns:p14="http://schemas.microsoft.com/office/powerpoint/2010/main" val="1431457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0FF6C-6857-4652-9804-9D14F406F29F}" type="datetimeFigureOut">
              <a:rPr lang="en-US" smtClean="0"/>
              <a:t>7/9/2021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BED3EA-3DBA-433A-AA46-D343ED848D16}" type="slidenum">
              <a:rPr lang="en-US" smtClean="0"/>
              <a:t>‹#›</a:t>
            </a:fld>
            <a:endParaRPr lang="en-US"/>
          </a:p>
        </p:txBody>
      </p:sp>
    </p:spTree>
    <p:extLst>
      <p:ext uri="{BB962C8B-B14F-4D97-AF65-F5344CB8AC3E}">
        <p14:creationId xmlns:p14="http://schemas.microsoft.com/office/powerpoint/2010/main" val="2112874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D0FF6C-6857-4652-9804-9D14F406F29F}"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ED3EA-3DBA-433A-AA46-D343ED848D16}" type="slidenum">
              <a:rPr lang="en-US" smtClean="0"/>
              <a:t>‹#›</a:t>
            </a:fld>
            <a:endParaRPr lang="en-US"/>
          </a:p>
        </p:txBody>
      </p:sp>
    </p:spTree>
    <p:extLst>
      <p:ext uri="{BB962C8B-B14F-4D97-AF65-F5344CB8AC3E}">
        <p14:creationId xmlns:p14="http://schemas.microsoft.com/office/powerpoint/2010/main" val="3094437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D0FF6C-6857-4652-9804-9D14F406F29F}" type="datetimeFigureOut">
              <a:rPr lang="en-US" smtClean="0"/>
              <a:t>7/9/2021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ED3EA-3DBA-433A-AA46-D343ED848D16}" type="slidenum">
              <a:rPr lang="en-US" smtClean="0"/>
              <a:t>‹#›</a:t>
            </a:fld>
            <a:endParaRPr lang="en-US"/>
          </a:p>
        </p:txBody>
      </p:sp>
    </p:spTree>
    <p:extLst>
      <p:ext uri="{BB962C8B-B14F-4D97-AF65-F5344CB8AC3E}">
        <p14:creationId xmlns:p14="http://schemas.microsoft.com/office/powerpoint/2010/main" val="1724749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0FF6C-6857-4652-9804-9D14F406F29F}" type="datetimeFigureOut">
              <a:rPr lang="en-US" smtClean="0"/>
              <a:t>7/9/2021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ED3EA-3DBA-433A-AA46-D343ED848D16}" type="slidenum">
              <a:rPr lang="en-US" smtClean="0"/>
              <a:t>‹#›</a:t>
            </a:fld>
            <a:endParaRPr lang="en-US"/>
          </a:p>
        </p:txBody>
      </p:sp>
    </p:spTree>
    <p:extLst>
      <p:ext uri="{BB962C8B-B14F-4D97-AF65-F5344CB8AC3E}">
        <p14:creationId xmlns:p14="http://schemas.microsoft.com/office/powerpoint/2010/main" val="2890216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https://www.r-project.org/" TargetMode="External"/><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hyperlink" Target="http://rextester.com/l/r_online_compiler"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0000"/>
                </a:solidFill>
                <a:latin typeface="Arial" panose="020B0604020202020204" pitchFamily="34" charset="0"/>
                <a:cs typeface="Arial" panose="020B0604020202020204" pitchFamily="34" charset="0"/>
              </a:rPr>
              <a:t>Part II</a:t>
            </a:r>
          </a:p>
        </p:txBody>
      </p:sp>
      <p:sp>
        <p:nvSpPr>
          <p:cNvPr id="3" name="Subtitle 2"/>
          <p:cNvSpPr>
            <a:spLocks noGrp="1"/>
          </p:cNvSpPr>
          <p:nvPr>
            <p:ph type="subTitle" idx="1"/>
          </p:nvPr>
        </p:nvSpPr>
        <p:spPr/>
        <p:txBody>
          <a:bodyPr/>
          <a:lstStyle/>
          <a:p>
            <a:r>
              <a:rPr lang="en-US" sz="3200" b="1" dirty="0">
                <a:latin typeface="Arial" panose="020B0604020202020204" pitchFamily="34" charset="0"/>
                <a:cs typeface="Arial" panose="020B0604020202020204" pitchFamily="34" charset="0"/>
              </a:rPr>
              <a:t>Descriptive Statistics</a:t>
            </a:r>
          </a:p>
        </p:txBody>
      </p:sp>
      <p:sp>
        <p:nvSpPr>
          <p:cNvPr id="4" name="Rectangle 3"/>
          <p:cNvSpPr/>
          <p:nvPr/>
        </p:nvSpPr>
        <p:spPr>
          <a:xfrm>
            <a:off x="1365161" y="1111584"/>
            <a:ext cx="9736427" cy="830997"/>
          </a:xfrm>
          <a:prstGeom prst="rect">
            <a:avLst/>
          </a:prstGeom>
        </p:spPr>
        <p:txBody>
          <a:bodyPr wrap="square">
            <a:spAutoFit/>
          </a:bodyPr>
          <a:lstStyle/>
          <a:p>
            <a:pPr lvl="0" algn="ctr"/>
            <a:r>
              <a:rPr lang="en-US" sz="4800" b="1" dirty="0">
                <a:ln w="11430">
                  <a:solidFill>
                    <a:srgbClr val="70AD47">
                      <a:lumMod val="75000"/>
                    </a:srgbClr>
                  </a:solidFill>
                </a:ln>
                <a:solidFill>
                  <a:schemeClr val="accent1">
                    <a:lumMod val="50000"/>
                  </a:schemeClr>
                </a:solidFill>
                <a:effectLst>
                  <a:outerShdw blurRad="50800" dist="39000" dir="5460000" algn="tl">
                    <a:srgbClr val="000000">
                      <a:alpha val="38000"/>
                    </a:srgbClr>
                  </a:outerShdw>
                </a:effectLst>
              </a:rPr>
              <a:t>Elementary Statistical Methods</a:t>
            </a:r>
          </a:p>
        </p:txBody>
      </p:sp>
    </p:spTree>
    <p:extLst>
      <p:ext uri="{BB962C8B-B14F-4D97-AF65-F5344CB8AC3E}">
        <p14:creationId xmlns:p14="http://schemas.microsoft.com/office/powerpoint/2010/main" val="841855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1820779"/>
            <a:ext cx="6705600" cy="461665"/>
          </a:xfrm>
          <a:prstGeom prst="rect">
            <a:avLst/>
          </a:prstGeom>
          <a:noFill/>
        </p:spPr>
        <p:txBody>
          <a:bodyPr wrap="square" rtlCol="0">
            <a:spAutoFit/>
          </a:bodyPr>
          <a:lstStyle/>
          <a:p>
            <a:r>
              <a:rPr lang="en-US" sz="2400" b="1" dirty="0">
                <a:solidFill>
                  <a:schemeClr val="accent6">
                    <a:lumMod val="75000"/>
                  </a:schemeClr>
                </a:solidFill>
                <a:latin typeface="Arial\"/>
                <a:cs typeface="Times New Roman" pitchFamily="18" charset="0"/>
              </a:rPr>
              <a:t>(e) Construct a pie chart</a:t>
            </a:r>
          </a:p>
        </p:txBody>
      </p:sp>
      <p:graphicFrame>
        <p:nvGraphicFramePr>
          <p:cNvPr id="3" name="Chart 2"/>
          <p:cNvGraphicFramePr/>
          <p:nvPr>
            <p:extLst>
              <p:ext uri="{D42A27DB-BD31-4B8C-83A1-F6EECF244321}">
                <p14:modId xmlns:p14="http://schemas.microsoft.com/office/powerpoint/2010/main" val="3838641073"/>
              </p:ext>
            </p:extLst>
          </p:nvPr>
        </p:nvGraphicFramePr>
        <p:xfrm>
          <a:off x="3256548" y="2458453"/>
          <a:ext cx="6096000" cy="4064000"/>
        </p:xfrm>
        <a:graphic>
          <a:graphicData uri="http://schemas.openxmlformats.org/drawingml/2006/chart">
            <c:chart xmlns:c="http://schemas.openxmlformats.org/drawingml/2006/chart" xmlns:r="http://schemas.openxmlformats.org/officeDocument/2006/relationships" r:id="rId2"/>
          </a:graphicData>
        </a:graphic>
      </p:graphicFrame>
      <p:pic>
        <p:nvPicPr>
          <p:cNvPr id="18433" name="Picture 1"/>
          <p:cNvPicPr>
            <a:picLocks noChangeAspect="1" noChangeArrowheads="1"/>
          </p:cNvPicPr>
          <p:nvPr/>
        </p:nvPicPr>
        <p:blipFill>
          <a:blip r:embed="rId3"/>
          <a:srcRect l="7778" t="48889" r="9444" b="38667"/>
          <a:stretch>
            <a:fillRect/>
          </a:stretch>
        </p:blipFill>
        <p:spPr bwMode="auto">
          <a:xfrm>
            <a:off x="1600200" y="589547"/>
            <a:ext cx="8991600" cy="914400"/>
          </a:xfrm>
          <a:prstGeom prst="rect">
            <a:avLst/>
          </a:prstGeom>
          <a:noFill/>
          <a:ln w="9525">
            <a:noFill/>
            <a:miter lim="800000"/>
            <a:headEnd/>
            <a:tailEnd/>
          </a:ln>
          <a:effectLst/>
        </p:spPr>
      </p:pic>
      <p:pic>
        <p:nvPicPr>
          <p:cNvPr id="5" name="Picture 4"/>
          <p:cNvPicPr>
            <a:picLocks noChangeAspect="1"/>
          </p:cNvPicPr>
          <p:nvPr/>
        </p:nvPicPr>
        <p:blipFill>
          <a:blip r:embed="rId4"/>
          <a:stretch>
            <a:fillRect/>
          </a:stretch>
        </p:blipFill>
        <p:spPr>
          <a:xfrm>
            <a:off x="7868990" y="1679956"/>
            <a:ext cx="4181341" cy="2142145"/>
          </a:xfrm>
          <a:prstGeom prst="rect">
            <a:avLst/>
          </a:prstGeom>
        </p:spPr>
      </p:pic>
    </p:spTree>
    <p:extLst>
      <p:ext uri="{BB962C8B-B14F-4D97-AF65-F5344CB8AC3E}">
        <p14:creationId xmlns:p14="http://schemas.microsoft.com/office/powerpoint/2010/main" val="2328083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1"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3">
                                            <p:graphicEl>
                                              <a:chart seriesIdx="-4" categoryIdx="0" bldStep="category"/>
                                            </p:graphicEl>
                                          </p:spTgt>
                                        </p:tgtEl>
                                        <p:attrNameLst>
                                          <p:attrName>style.visibility</p:attrName>
                                        </p:attrNameLst>
                                      </p:cBhvr>
                                      <p:to>
                                        <p:strVal val="visible"/>
                                      </p:to>
                                    </p:set>
                                    <p:animEffect transition="in" filter="box(in)">
                                      <p:cBhvr>
                                        <p:cTn id="14" dur="500"/>
                                        <p:tgtEl>
                                          <p:spTgt spid="3">
                                            <p:graphicEl>
                                              <a:chart seriesIdx="-4" categoryIdx="0" bldStep="category"/>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3">
                                            <p:graphicEl>
                                              <a:chart seriesIdx="-4" categoryIdx="1" bldStep="category"/>
                                            </p:graphicEl>
                                          </p:spTgt>
                                        </p:tgtEl>
                                        <p:attrNameLst>
                                          <p:attrName>style.visibility</p:attrName>
                                        </p:attrNameLst>
                                      </p:cBhvr>
                                      <p:to>
                                        <p:strVal val="visible"/>
                                      </p:to>
                                    </p:set>
                                    <p:animEffect transition="in" filter="box(in)">
                                      <p:cBhvr>
                                        <p:cTn id="19" dur="500"/>
                                        <p:tgtEl>
                                          <p:spTgt spid="3">
                                            <p:graphicEl>
                                              <a:chart seriesIdx="-4" categoryIdx="1" bldStep="category"/>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3">
                                            <p:graphicEl>
                                              <a:chart seriesIdx="-4" categoryIdx="2" bldStep="category"/>
                                            </p:graphicEl>
                                          </p:spTgt>
                                        </p:tgtEl>
                                        <p:attrNameLst>
                                          <p:attrName>style.visibility</p:attrName>
                                        </p:attrNameLst>
                                      </p:cBhvr>
                                      <p:to>
                                        <p:strVal val="visible"/>
                                      </p:to>
                                    </p:set>
                                    <p:animEffect transition="in" filter="box(in)">
                                      <p:cBhvr>
                                        <p:cTn id="24" dur="500"/>
                                        <p:tgtEl>
                                          <p:spTgt spid="3">
                                            <p:graphicEl>
                                              <a:chart seriesIdx="-4" categoryIdx="2" bldStep="category"/>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3">
                                            <p:graphicEl>
                                              <a:chart seriesIdx="-4" categoryIdx="3" bldStep="category"/>
                                            </p:graphicEl>
                                          </p:spTgt>
                                        </p:tgtEl>
                                        <p:attrNameLst>
                                          <p:attrName>style.visibility</p:attrName>
                                        </p:attrNameLst>
                                      </p:cBhvr>
                                      <p:to>
                                        <p:strVal val="visible"/>
                                      </p:to>
                                    </p:set>
                                    <p:animEffect transition="in" filter="box(in)">
                                      <p:cBhvr>
                                        <p:cTn id="29" dur="500"/>
                                        <p:tgtEl>
                                          <p:spTgt spid="3">
                                            <p:graphicEl>
                                              <a:chart seriesIdx="-4" categoryIdx="3"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Sub>
          <a:bldChart bld="category"/>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467851"/>
            <a:ext cx="8305800" cy="1200329"/>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Dream Job  </a:t>
            </a:r>
            <a:r>
              <a:rPr lang="en-US" sz="2400" dirty="0">
                <a:latin typeface="Arial" panose="020B0604020202020204" pitchFamily="34" charset="0"/>
                <a:cs typeface="Arial" panose="020B0604020202020204" pitchFamily="34" charset="0"/>
              </a:rPr>
              <a:t>A survey of adult men and women asked, “Which one of the following jobs would you most like to have?” The results of the survey are shown in the table.</a:t>
            </a:r>
          </a:p>
        </p:txBody>
      </p:sp>
      <p:sp>
        <p:nvSpPr>
          <p:cNvPr id="4" name="TextBox 3"/>
          <p:cNvSpPr txBox="1"/>
          <p:nvPr/>
        </p:nvSpPr>
        <p:spPr>
          <a:xfrm>
            <a:off x="2057399" y="934450"/>
            <a:ext cx="1696453"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a:solidFill>
                  <a:schemeClr val="tx1"/>
                </a:solidFill>
                <a:latin typeface="Arial" panose="020B0604020202020204" pitchFamily="34" charset="0"/>
                <a:cs typeface="Arial" panose="020B0604020202020204" pitchFamily="34" charset="0"/>
              </a:rPr>
              <a:t>Example :</a:t>
            </a:r>
          </a:p>
        </p:txBody>
      </p:sp>
      <p:graphicFrame>
        <p:nvGraphicFramePr>
          <p:cNvPr id="7" name="Table 6"/>
          <p:cNvGraphicFramePr>
            <a:graphicFrameLocks noGrp="1"/>
          </p:cNvGraphicFramePr>
          <p:nvPr>
            <p:extLst>
              <p:ext uri="{D42A27DB-BD31-4B8C-83A1-F6EECF244321}">
                <p14:modId xmlns:p14="http://schemas.microsoft.com/office/powerpoint/2010/main" val="590362035"/>
              </p:ext>
            </p:extLst>
          </p:nvPr>
        </p:nvGraphicFramePr>
        <p:xfrm>
          <a:off x="1331495" y="3180345"/>
          <a:ext cx="8879305" cy="2750820"/>
        </p:xfrm>
        <a:graphic>
          <a:graphicData uri="http://schemas.openxmlformats.org/drawingml/2006/table">
            <a:tbl>
              <a:tblPr firstRow="1" bandRow="1">
                <a:tableStyleId>{E8B1032C-EA38-4F05-BA0D-38AFFFC7BED3}</a:tableStyleId>
              </a:tblPr>
              <a:tblGrid>
                <a:gridCol w="4170947">
                  <a:extLst>
                    <a:ext uri="{9D8B030D-6E8A-4147-A177-3AD203B41FA5}">
                      <a16:colId xmlns:a16="http://schemas.microsoft.com/office/drawing/2014/main" val="20000"/>
                    </a:ext>
                  </a:extLst>
                </a:gridCol>
                <a:gridCol w="2390274">
                  <a:extLst>
                    <a:ext uri="{9D8B030D-6E8A-4147-A177-3AD203B41FA5}">
                      <a16:colId xmlns:a16="http://schemas.microsoft.com/office/drawing/2014/main" val="20001"/>
                    </a:ext>
                  </a:extLst>
                </a:gridCol>
                <a:gridCol w="2318084">
                  <a:extLst>
                    <a:ext uri="{9D8B030D-6E8A-4147-A177-3AD203B41FA5}">
                      <a16:colId xmlns:a16="http://schemas.microsoft.com/office/drawing/2014/main" val="20002"/>
                    </a:ext>
                  </a:extLst>
                </a:gridCol>
              </a:tblGrid>
              <a:tr h="370840">
                <a:tc>
                  <a:txBody>
                    <a:bodyPr/>
                    <a:lstStyle/>
                    <a:p>
                      <a:pPr algn="ctr"/>
                      <a:r>
                        <a:rPr lang="en-US" sz="2400" dirty="0">
                          <a:latin typeface="Arial" panose="020B0604020202020204" pitchFamily="34" charset="0"/>
                          <a:cs typeface="Arial" panose="020B0604020202020204" pitchFamily="34" charset="0"/>
                        </a:rPr>
                        <a:t>Response</a:t>
                      </a:r>
                    </a:p>
                  </a:txBody>
                  <a:tcPr/>
                </a:tc>
                <a:tc>
                  <a:txBody>
                    <a:bodyPr/>
                    <a:lstStyle/>
                    <a:p>
                      <a:pPr algn="ctr"/>
                      <a:r>
                        <a:rPr lang="en-US" sz="2400" dirty="0">
                          <a:latin typeface="Arial" panose="020B0604020202020204" pitchFamily="34" charset="0"/>
                          <a:cs typeface="Arial" panose="020B0604020202020204" pitchFamily="34" charset="0"/>
                        </a:rPr>
                        <a:t>Men</a:t>
                      </a:r>
                    </a:p>
                  </a:txBody>
                  <a:tcPr/>
                </a:tc>
                <a:tc>
                  <a:txBody>
                    <a:bodyPr/>
                    <a:lstStyle/>
                    <a:p>
                      <a:pPr algn="ctr"/>
                      <a:r>
                        <a:rPr lang="en-US" sz="2400" dirty="0">
                          <a:latin typeface="Arial" panose="020B0604020202020204" pitchFamily="34" charset="0"/>
                          <a:cs typeface="Arial" panose="020B0604020202020204" pitchFamily="34" charset="0"/>
                        </a:rPr>
                        <a:t>Women</a:t>
                      </a:r>
                    </a:p>
                  </a:txBody>
                  <a:tcPr/>
                </a:tc>
                <a:extLst>
                  <a:ext uri="{0D108BD9-81ED-4DB2-BD59-A6C34878D82A}">
                    <a16:rowId xmlns:a16="http://schemas.microsoft.com/office/drawing/2014/main" val="10000"/>
                  </a:ext>
                </a:extLst>
              </a:tr>
              <a:tr h="370840">
                <a:tc>
                  <a:txBody>
                    <a:bodyPr/>
                    <a:lstStyle/>
                    <a:p>
                      <a:pPr algn="ctr"/>
                      <a:r>
                        <a:rPr lang="en-US" sz="2400" b="0" i="0" kern="1200" dirty="0">
                          <a:solidFill>
                            <a:schemeClr val="tx1"/>
                          </a:solidFill>
                          <a:latin typeface="Arial" panose="020B0604020202020204" pitchFamily="34" charset="0"/>
                          <a:ea typeface="+mn-ea"/>
                          <a:cs typeface="Arial" panose="020B0604020202020204" pitchFamily="34" charset="0"/>
                        </a:rPr>
                        <a:t>Professional athlete</a:t>
                      </a:r>
                      <a:endParaRPr lang="en-US" sz="2400" b="0" dirty="0">
                        <a:latin typeface="Arial" panose="020B0604020202020204" pitchFamily="34" charset="0"/>
                        <a:cs typeface="Arial" panose="020B0604020202020204" pitchFamily="34" charset="0"/>
                      </a:endParaRPr>
                    </a:p>
                  </a:txBody>
                  <a:tcPr/>
                </a:tc>
                <a:tc>
                  <a:txBody>
                    <a:bodyPr/>
                    <a:lstStyle/>
                    <a:p>
                      <a:pPr algn="ctr"/>
                      <a:r>
                        <a:rPr lang="en-US" sz="2400" strike="noStrike" dirty="0">
                          <a:latin typeface="Arial" panose="020B0604020202020204" pitchFamily="34" charset="0"/>
                          <a:cs typeface="Arial" panose="020B0604020202020204" pitchFamily="34" charset="0"/>
                        </a:rPr>
                        <a:t>40</a:t>
                      </a:r>
                    </a:p>
                  </a:txBody>
                  <a:tcPr/>
                </a:tc>
                <a:tc>
                  <a:txBody>
                    <a:bodyPr/>
                    <a:lstStyle/>
                    <a:p>
                      <a:pPr algn="ctr"/>
                      <a:r>
                        <a:rPr lang="en-US" sz="2400" dirty="0">
                          <a:latin typeface="Arial" panose="020B0604020202020204" pitchFamily="34" charset="0"/>
                          <a:cs typeface="Arial" panose="020B0604020202020204" pitchFamily="34" charset="0"/>
                        </a:rPr>
                        <a:t>30</a:t>
                      </a:r>
                    </a:p>
                  </a:txBody>
                  <a:tcPr/>
                </a:tc>
                <a:extLst>
                  <a:ext uri="{0D108BD9-81ED-4DB2-BD59-A6C34878D82A}">
                    <a16:rowId xmlns:a16="http://schemas.microsoft.com/office/drawing/2014/main" val="10001"/>
                  </a:ext>
                </a:extLst>
              </a:tr>
              <a:tr h="370840">
                <a:tc>
                  <a:txBody>
                    <a:bodyPr/>
                    <a:lstStyle/>
                    <a:p>
                      <a:pPr algn="ctr"/>
                      <a:r>
                        <a:rPr lang="en-US" sz="2400" b="0" i="0" kern="1200" dirty="0">
                          <a:solidFill>
                            <a:schemeClr val="tx1"/>
                          </a:solidFill>
                          <a:latin typeface="Arial" panose="020B0604020202020204" pitchFamily="34" charset="0"/>
                          <a:ea typeface="+mn-ea"/>
                          <a:cs typeface="Arial" panose="020B0604020202020204" pitchFamily="34" charset="0"/>
                        </a:rPr>
                        <a:t>Actor/actress</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strike="noStrike" dirty="0">
                          <a:latin typeface="Arial" panose="020B0604020202020204" pitchFamily="34" charset="0"/>
                          <a:cs typeface="Arial" panose="020B0604020202020204" pitchFamily="34" charset="0"/>
                        </a:rPr>
                        <a:t>26</a:t>
                      </a:r>
                    </a:p>
                  </a:txBody>
                  <a:tcPr/>
                </a:tc>
                <a:tc>
                  <a:txBody>
                    <a:bodyPr/>
                    <a:lstStyle/>
                    <a:p>
                      <a:pPr algn="ctr"/>
                      <a:r>
                        <a:rPr lang="en-US" sz="2400" dirty="0">
                          <a:latin typeface="Arial" panose="020B0604020202020204" pitchFamily="34" charset="0"/>
                          <a:cs typeface="Arial" panose="020B0604020202020204" pitchFamily="34" charset="0"/>
                        </a:rPr>
                        <a:t>37</a:t>
                      </a:r>
                    </a:p>
                  </a:txBody>
                  <a:tcPr/>
                </a:tc>
                <a:extLst>
                  <a:ext uri="{0D108BD9-81ED-4DB2-BD59-A6C34878D82A}">
                    <a16:rowId xmlns:a16="http://schemas.microsoft.com/office/drawing/2014/main" val="10002"/>
                  </a:ext>
                </a:extLst>
              </a:tr>
              <a:tr h="370840">
                <a:tc>
                  <a:txBody>
                    <a:bodyPr/>
                    <a:lstStyle/>
                    <a:p>
                      <a:pPr algn="ctr"/>
                      <a:r>
                        <a:rPr lang="en-US" sz="2400" dirty="0">
                          <a:latin typeface="Arial" panose="020B0604020202020204" pitchFamily="34" charset="0"/>
                          <a:cs typeface="Arial" panose="020B0604020202020204" pitchFamily="34" charset="0"/>
                        </a:rPr>
                        <a:t>President of the United States</a:t>
                      </a:r>
                    </a:p>
                  </a:txBody>
                  <a:tcPr marL="47625" marR="47625" marT="47625" marB="47625" anchor="ctr"/>
                </a:tc>
                <a:tc>
                  <a:txBody>
                    <a:bodyPr/>
                    <a:lstStyle/>
                    <a:p>
                      <a:pPr algn="ctr"/>
                      <a:r>
                        <a:rPr lang="en-US" sz="2400" strike="noStrike" dirty="0">
                          <a:latin typeface="Arial" panose="020B0604020202020204" pitchFamily="34" charset="0"/>
                          <a:cs typeface="Arial" panose="020B0604020202020204" pitchFamily="34" charset="0"/>
                        </a:rPr>
                        <a:t>13</a:t>
                      </a:r>
                    </a:p>
                  </a:txBody>
                  <a:tcPr marL="47625" marR="47625" marT="47625" marB="47625" anchor="ctr"/>
                </a:tc>
                <a:tc>
                  <a:txBody>
                    <a:bodyPr/>
                    <a:lstStyle/>
                    <a:p>
                      <a:pPr algn="ctr"/>
                      <a:r>
                        <a:rPr lang="en-US" sz="2400" dirty="0">
                          <a:latin typeface="Arial" panose="020B0604020202020204" pitchFamily="34" charset="0"/>
                          <a:cs typeface="Arial" panose="020B0604020202020204" pitchFamily="34" charset="0"/>
                        </a:rPr>
                        <a:t>13</a:t>
                      </a:r>
                    </a:p>
                  </a:txBody>
                  <a:tcPr/>
                </a:tc>
                <a:extLst>
                  <a:ext uri="{0D108BD9-81ED-4DB2-BD59-A6C34878D82A}">
                    <a16:rowId xmlns:a16="http://schemas.microsoft.com/office/drawing/2014/main" val="10003"/>
                  </a:ext>
                </a:extLst>
              </a:tr>
              <a:tr h="370840">
                <a:tc>
                  <a:txBody>
                    <a:bodyPr/>
                    <a:lstStyle/>
                    <a:p>
                      <a:pPr algn="ctr"/>
                      <a:r>
                        <a:rPr lang="en-US" sz="2400" b="0" i="0" kern="1200" dirty="0">
                          <a:solidFill>
                            <a:schemeClr val="tx1"/>
                          </a:solidFill>
                          <a:latin typeface="Arial" panose="020B0604020202020204" pitchFamily="34" charset="0"/>
                          <a:ea typeface="+mn-ea"/>
                          <a:cs typeface="Arial" panose="020B0604020202020204" pitchFamily="34" charset="0"/>
                        </a:rPr>
                        <a:t>Rock star</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strike="noStrike" dirty="0">
                          <a:latin typeface="Arial" panose="020B0604020202020204" pitchFamily="34" charset="0"/>
                          <a:cs typeface="Arial" panose="020B0604020202020204" pitchFamily="34" charset="0"/>
                        </a:rPr>
                        <a:t>13</a:t>
                      </a:r>
                    </a:p>
                  </a:txBody>
                  <a:tcPr marL="47625" marR="47625" marT="47625" marB="47625" anchor="ctr"/>
                </a:tc>
                <a:tc>
                  <a:txBody>
                    <a:bodyPr/>
                    <a:lstStyle/>
                    <a:p>
                      <a:pPr algn="ctr"/>
                      <a:r>
                        <a:rPr lang="en-US" sz="2400" dirty="0">
                          <a:latin typeface="Arial" panose="020B0604020202020204" pitchFamily="34" charset="0"/>
                          <a:cs typeface="Arial" panose="020B0604020202020204" pitchFamily="34" charset="0"/>
                        </a:rPr>
                        <a:t>13</a:t>
                      </a:r>
                    </a:p>
                  </a:txBody>
                  <a:tcPr/>
                </a:tc>
                <a:extLst>
                  <a:ext uri="{0D108BD9-81ED-4DB2-BD59-A6C34878D82A}">
                    <a16:rowId xmlns:a16="http://schemas.microsoft.com/office/drawing/2014/main" val="10004"/>
                  </a:ext>
                </a:extLst>
              </a:tr>
              <a:tr h="370840">
                <a:tc>
                  <a:txBody>
                    <a:bodyPr/>
                    <a:lstStyle/>
                    <a:p>
                      <a:pPr algn="ctr"/>
                      <a:r>
                        <a:rPr lang="en-US" sz="2400" b="0" i="0" kern="1200" dirty="0">
                          <a:solidFill>
                            <a:schemeClr val="tx1"/>
                          </a:solidFill>
                          <a:latin typeface="Arial" panose="020B0604020202020204" pitchFamily="34" charset="0"/>
                          <a:ea typeface="+mn-ea"/>
                          <a:cs typeface="Arial" panose="020B0604020202020204" pitchFamily="34" charset="0"/>
                        </a:rPr>
                        <a:t>Not sure</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strike="noStrike" dirty="0">
                          <a:latin typeface="Arial" panose="020B0604020202020204" pitchFamily="34" charset="0"/>
                          <a:cs typeface="Arial" panose="020B0604020202020204" pitchFamily="34" charset="0"/>
                        </a:rPr>
                        <a:t>7</a:t>
                      </a:r>
                    </a:p>
                  </a:txBody>
                  <a:tcPr/>
                </a:tc>
                <a:tc>
                  <a:txBody>
                    <a:bodyPr/>
                    <a:lstStyle/>
                    <a:p>
                      <a:pPr algn="ctr"/>
                      <a:r>
                        <a:rPr lang="en-US" sz="2400" dirty="0">
                          <a:latin typeface="Arial" panose="020B0604020202020204" pitchFamily="34" charset="0"/>
                          <a:cs typeface="Arial" panose="020B0604020202020204" pitchFamily="34" charset="0"/>
                        </a:rPr>
                        <a:t>19</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6948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83103" y="1519989"/>
            <a:ext cx="9901991" cy="461665"/>
          </a:xfrm>
          <a:prstGeom prst="rect">
            <a:avLst/>
          </a:prstGeom>
          <a:noFill/>
        </p:spPr>
        <p:txBody>
          <a:bodyPr wrap="square" rtlCol="0">
            <a:spAutoFit/>
          </a:bodyPr>
          <a:lstStyle/>
          <a:p>
            <a:r>
              <a:rPr lang="en-US" sz="2400" b="1" dirty="0">
                <a:solidFill>
                  <a:srgbClr val="002060"/>
                </a:solidFill>
                <a:latin typeface="Arial" panose="020B0604020202020204" pitchFamily="34" charset="0"/>
                <a:cs typeface="Arial" panose="020B0604020202020204" pitchFamily="34" charset="0"/>
              </a:rPr>
              <a:t>(a) Construct a relative frequency distribution for men and women.</a:t>
            </a:r>
          </a:p>
        </p:txBody>
      </p:sp>
      <p:graphicFrame>
        <p:nvGraphicFramePr>
          <p:cNvPr id="6" name="Table 5"/>
          <p:cNvGraphicFramePr>
            <a:graphicFrameLocks noGrp="1"/>
          </p:cNvGraphicFramePr>
          <p:nvPr>
            <p:extLst>
              <p:ext uri="{D42A27DB-BD31-4B8C-83A1-F6EECF244321}">
                <p14:modId xmlns:p14="http://schemas.microsoft.com/office/powerpoint/2010/main" val="1652358304"/>
              </p:ext>
            </p:extLst>
          </p:nvPr>
        </p:nvGraphicFramePr>
        <p:xfrm>
          <a:off x="1183103" y="2655785"/>
          <a:ext cx="9901991" cy="3204210"/>
        </p:xfrm>
        <a:graphic>
          <a:graphicData uri="http://schemas.openxmlformats.org/drawingml/2006/table">
            <a:tbl>
              <a:tblPr firstRow="1" bandRow="1">
                <a:tableStyleId>{BC89EF96-8CEA-46FF-86C4-4CE0E7609802}</a:tableStyleId>
              </a:tblPr>
              <a:tblGrid>
                <a:gridCol w="5218617">
                  <a:extLst>
                    <a:ext uri="{9D8B030D-6E8A-4147-A177-3AD203B41FA5}">
                      <a16:colId xmlns:a16="http://schemas.microsoft.com/office/drawing/2014/main" val="20000"/>
                    </a:ext>
                  </a:extLst>
                </a:gridCol>
                <a:gridCol w="2620634">
                  <a:extLst>
                    <a:ext uri="{9D8B030D-6E8A-4147-A177-3AD203B41FA5}">
                      <a16:colId xmlns:a16="http://schemas.microsoft.com/office/drawing/2014/main" val="20001"/>
                    </a:ext>
                  </a:extLst>
                </a:gridCol>
                <a:gridCol w="2062740">
                  <a:extLst>
                    <a:ext uri="{9D8B030D-6E8A-4147-A177-3AD203B41FA5}">
                      <a16:colId xmlns:a16="http://schemas.microsoft.com/office/drawing/2014/main" val="20002"/>
                    </a:ext>
                  </a:extLst>
                </a:gridCol>
              </a:tblGrid>
              <a:tr h="370840">
                <a:tc rowSpan="2">
                  <a:txBody>
                    <a:bodyPr/>
                    <a:lstStyle/>
                    <a:p>
                      <a:pPr algn="ctr"/>
                      <a:r>
                        <a:rPr lang="en-US" sz="2400" dirty="0"/>
                        <a:t>Response</a:t>
                      </a:r>
                      <a:endParaRPr lang="en-US" sz="2400" dirty="0">
                        <a:latin typeface="Arial" panose="020B0604020202020204" pitchFamily="34" charset="0"/>
                        <a:cs typeface="Arial" panose="020B0604020202020204" pitchFamily="34" charset="0"/>
                      </a:endParaRPr>
                    </a:p>
                  </a:txBody>
                  <a:tcPr/>
                </a:tc>
                <a:tc gridSpan="2">
                  <a:txBody>
                    <a:bodyPr/>
                    <a:lstStyle/>
                    <a:p>
                      <a:pPr algn="ctr"/>
                      <a:r>
                        <a:rPr lang="en-US" sz="2400" dirty="0"/>
                        <a:t>Relative frequency</a:t>
                      </a:r>
                      <a:endParaRPr lang="en-US" sz="2400" dirty="0">
                        <a:latin typeface="Arial" panose="020B0604020202020204" pitchFamily="34" charset="0"/>
                        <a:cs typeface="Arial" panose="020B0604020202020204" pitchFamily="34" charset="0"/>
                      </a:endParaRPr>
                    </a:p>
                  </a:txBody>
                  <a:tcPr/>
                </a:tc>
                <a:tc hMerge="1">
                  <a:txBody>
                    <a:bodyPr/>
                    <a:lstStyle/>
                    <a:p>
                      <a:endParaRPr lang="en-US"/>
                    </a:p>
                  </a:txBody>
                  <a:tcPr/>
                </a:tc>
                <a:extLst>
                  <a:ext uri="{0D108BD9-81ED-4DB2-BD59-A6C34878D82A}">
                    <a16:rowId xmlns:a16="http://schemas.microsoft.com/office/drawing/2014/main" val="10000"/>
                  </a:ext>
                </a:extLst>
              </a:tr>
              <a:tr h="370840">
                <a:tc vMerge="1">
                  <a:txBody>
                    <a:bodyPr/>
                    <a:lstStyle/>
                    <a:p>
                      <a:pPr algn="ctr"/>
                      <a:endParaRPr lang="en-US" dirty="0">
                        <a:latin typeface="Times New Roman" pitchFamily="18" charset="0"/>
                        <a:cs typeface="Times New Roman" pitchFamily="18" charset="0"/>
                      </a:endParaRPr>
                    </a:p>
                  </a:txBody>
                  <a:tcPr/>
                </a:tc>
                <a:tc>
                  <a:txBody>
                    <a:bodyPr/>
                    <a:lstStyle/>
                    <a:p>
                      <a:pPr algn="ctr"/>
                      <a:r>
                        <a:rPr lang="en-US" sz="2400" dirty="0"/>
                        <a:t>Men</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a:t>Women</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pPr algn="ctr"/>
                      <a:r>
                        <a:rPr lang="en-US" sz="2400" kern="1200" dirty="0"/>
                        <a:t>Professional athlete</a:t>
                      </a:r>
                      <a:endParaRPr lang="en-US" sz="2400" b="0" dirty="0">
                        <a:latin typeface="Arial" panose="020B0604020202020204" pitchFamily="34" charset="0"/>
                        <a:cs typeface="Arial" panose="020B0604020202020204" pitchFamily="34" charset="0"/>
                      </a:endParaRPr>
                    </a:p>
                  </a:txBody>
                  <a:tcPr/>
                </a:tc>
                <a:tc>
                  <a:txBody>
                    <a:bodyPr/>
                    <a:lstStyle/>
                    <a:p>
                      <a:pPr algn="ctr"/>
                      <a:r>
                        <a:rPr lang="en-US" sz="2400" dirty="0"/>
                        <a:t>40/99=0.40404</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a:t>30/112=0.27</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pPr algn="ctr"/>
                      <a:r>
                        <a:rPr lang="en-US" sz="2400" kern="1200" dirty="0"/>
                        <a:t>Actor/actress</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a:t>26/99=0.26263</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a:t>37/112=0.33</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pPr algn="ctr"/>
                      <a:r>
                        <a:rPr lang="en-US" sz="2400" dirty="0"/>
                        <a:t>President of the United States</a:t>
                      </a:r>
                      <a:endParaRPr lang="en-US" sz="2400" dirty="0">
                        <a:latin typeface="Arial" panose="020B0604020202020204" pitchFamily="34" charset="0"/>
                        <a:cs typeface="Arial" panose="020B0604020202020204" pitchFamily="34" charset="0"/>
                      </a:endParaRPr>
                    </a:p>
                  </a:txBody>
                  <a:tcPr marL="47625" marR="47625" marT="47625" marB="47625" anchor="ctr"/>
                </a:tc>
                <a:tc>
                  <a:txBody>
                    <a:bodyPr/>
                    <a:lstStyle/>
                    <a:p>
                      <a:pPr algn="ctr"/>
                      <a:r>
                        <a:rPr lang="en-US" sz="2400" dirty="0"/>
                        <a:t>13/99=0.13139</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a:t>13/112=0.115</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70840">
                <a:tc>
                  <a:txBody>
                    <a:bodyPr/>
                    <a:lstStyle/>
                    <a:p>
                      <a:pPr algn="ctr"/>
                      <a:r>
                        <a:rPr lang="en-US" sz="2400" kern="1200" dirty="0"/>
                        <a:t>Rock star</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a:t>13/99=0.13139</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a:t>13/112=0.115</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370840">
                <a:tc>
                  <a:txBody>
                    <a:bodyPr/>
                    <a:lstStyle/>
                    <a:p>
                      <a:pPr algn="ctr"/>
                      <a:r>
                        <a:rPr lang="en-US" sz="2400" kern="1200" dirty="0"/>
                        <a:t>Not sure</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a:t>7/99=0.07071</a:t>
                      </a:r>
                      <a:endParaRPr lang="en-US" sz="2400" dirty="0">
                        <a:latin typeface="Arial" panose="020B0604020202020204" pitchFamily="34" charset="0"/>
                        <a:cs typeface="Arial" panose="020B0604020202020204" pitchFamily="34" charset="0"/>
                      </a:endParaRPr>
                    </a:p>
                  </a:txBody>
                  <a:tcPr/>
                </a:tc>
                <a:tc>
                  <a:txBody>
                    <a:bodyPr/>
                    <a:lstStyle/>
                    <a:p>
                      <a:pPr algn="ctr"/>
                      <a:r>
                        <a:rPr lang="en-US" sz="2400" dirty="0"/>
                        <a:t>19/112=0.17</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6380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44842" y="946483"/>
            <a:ext cx="7908758" cy="461665"/>
          </a:xfrm>
          <a:prstGeom prst="rect">
            <a:avLst/>
          </a:prstGeom>
          <a:noFill/>
        </p:spPr>
        <p:txBody>
          <a:bodyPr wrap="square" rtlCol="0">
            <a:spAutoFit/>
          </a:bodyPr>
          <a:lstStyle/>
          <a:p>
            <a:r>
              <a:rPr lang="en-US" sz="2400" b="1" dirty="0">
                <a:solidFill>
                  <a:srgbClr val="002060"/>
                </a:solidFill>
                <a:latin typeface="Arial" panose="020B0604020202020204" pitchFamily="34" charset="0"/>
                <a:cs typeface="Arial" panose="020B0604020202020204" pitchFamily="34" charset="0"/>
              </a:rPr>
              <a:t>(b) Construct a side-by-side frequency bar graph.</a:t>
            </a:r>
          </a:p>
        </p:txBody>
      </p:sp>
      <p:graphicFrame>
        <p:nvGraphicFramePr>
          <p:cNvPr id="9" name="Chart 8"/>
          <p:cNvGraphicFramePr/>
          <p:nvPr>
            <p:extLst>
              <p:ext uri="{D42A27DB-BD31-4B8C-83A1-F6EECF244321}">
                <p14:modId xmlns:p14="http://schemas.microsoft.com/office/powerpoint/2010/main" val="3085853798"/>
              </p:ext>
            </p:extLst>
          </p:nvPr>
        </p:nvGraphicFramePr>
        <p:xfrm>
          <a:off x="2350168" y="2022642"/>
          <a:ext cx="7916779" cy="4394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038524" y="4598126"/>
            <a:ext cx="2666820" cy="2031325"/>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dirty="0"/>
              <a:t>Not the right way </a:t>
            </a:r>
          </a:p>
          <a:p>
            <a:r>
              <a:rPr lang="en-US" dirty="0"/>
              <a:t>to compare between </a:t>
            </a:r>
          </a:p>
          <a:p>
            <a:r>
              <a:rPr lang="en-US" dirty="0"/>
              <a:t>the two groups since</a:t>
            </a:r>
          </a:p>
          <a:p>
            <a:r>
              <a:rPr lang="en-US" dirty="0"/>
              <a:t> the number  of men</a:t>
            </a:r>
          </a:p>
          <a:p>
            <a:r>
              <a:rPr lang="en-US" dirty="0"/>
              <a:t> and women are different</a:t>
            </a:r>
          </a:p>
          <a:p>
            <a:r>
              <a:rPr lang="en-US" dirty="0"/>
              <a:t>So use the following graph</a:t>
            </a:r>
          </a:p>
          <a:p>
            <a:r>
              <a:rPr lang="en-US" dirty="0"/>
              <a:t>…..</a:t>
            </a:r>
          </a:p>
        </p:txBody>
      </p:sp>
      <p:sp>
        <p:nvSpPr>
          <p:cNvPr id="4" name="Oval 3"/>
          <p:cNvSpPr/>
          <p:nvPr/>
        </p:nvSpPr>
        <p:spPr>
          <a:xfrm>
            <a:off x="5623839" y="4362995"/>
            <a:ext cx="822960" cy="470262"/>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6" name="Straight Arrow Connector 5"/>
          <p:cNvCxnSpPr/>
          <p:nvPr/>
        </p:nvCxnSpPr>
        <p:spPr>
          <a:xfrm flipH="1" flipV="1">
            <a:off x="6583680" y="4598126"/>
            <a:ext cx="2454844" cy="457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5" name="Picture 4"/>
          <p:cNvPicPr>
            <a:picLocks noChangeAspect="1"/>
          </p:cNvPicPr>
          <p:nvPr/>
        </p:nvPicPr>
        <p:blipFill>
          <a:blip r:embed="rId3"/>
          <a:stretch>
            <a:fillRect/>
          </a:stretch>
        </p:blipFill>
        <p:spPr>
          <a:xfrm>
            <a:off x="5718789" y="1553292"/>
            <a:ext cx="5986555" cy="1973680"/>
          </a:xfrm>
          <a:prstGeom prst="rect">
            <a:avLst/>
          </a:prstGeom>
        </p:spPr>
      </p:pic>
    </p:spTree>
    <p:extLst>
      <p:ext uri="{BB962C8B-B14F-4D97-AF65-F5344CB8AC3E}">
        <p14:creationId xmlns:p14="http://schemas.microsoft.com/office/powerpoint/2010/main" val="131226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wipe(down)">
                                      <p:cBhvr>
                                        <p:cTn id="11" dur="500"/>
                                        <p:tgtEl>
                                          <p:spTgt spid="9">
                                            <p:graphicEl>
                                              <a:chart seriesIdx="-3" categoryIdx="-3" bldStep="gridLegend"/>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9">
                                            <p:graphicEl>
                                              <a:chart seriesIdx="0" categoryIdx="-4" bldStep="series"/>
                                            </p:graphicEl>
                                          </p:spTgt>
                                        </p:tgtEl>
                                        <p:attrNameLst>
                                          <p:attrName>style.visibility</p:attrName>
                                        </p:attrNameLst>
                                      </p:cBhvr>
                                      <p:to>
                                        <p:strVal val="visible"/>
                                      </p:to>
                                    </p:set>
                                    <p:animEffect transition="in" filter="wipe(down)">
                                      <p:cBhvr>
                                        <p:cTn id="16" dur="500"/>
                                        <p:tgtEl>
                                          <p:spTgt spid="9">
                                            <p:graphicEl>
                                              <a:chart seriesIdx="0" categoryIdx="-4" bldStep="series"/>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9">
                                            <p:graphicEl>
                                              <a:chart seriesIdx="1" categoryIdx="-4" bldStep="series"/>
                                            </p:graphicEl>
                                          </p:spTgt>
                                        </p:tgtEl>
                                        <p:attrNameLst>
                                          <p:attrName>style.visibility</p:attrName>
                                        </p:attrNameLst>
                                      </p:cBhvr>
                                      <p:to>
                                        <p:strVal val="visible"/>
                                      </p:to>
                                    </p:set>
                                    <p:animEffect transition="in" filter="wipe(down)">
                                      <p:cBhvr>
                                        <p:cTn id="21" dur="500"/>
                                        <p:tgtEl>
                                          <p:spTgt spid="9">
                                            <p:graphicEl>
                                              <a:chart seriesIdx="1" categoryIdx="-4" bldStep="series"/>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up)">
                                      <p:cBhvr>
                                        <p:cTn id="26" dur="500"/>
                                        <p:tgtEl>
                                          <p:spTgt spid="3"/>
                                        </p:tgtEl>
                                      </p:cBhvr>
                                    </p:animEffect>
                                  </p:childTnLst>
                                </p:cTn>
                              </p:par>
                            </p:childTnLst>
                          </p:cTn>
                        </p:par>
                        <p:par>
                          <p:cTn id="27" fill="hold">
                            <p:stCondLst>
                              <p:cond delay="500"/>
                            </p:stCondLst>
                            <p:childTnLst>
                              <p:par>
                                <p:cTn id="28" presetID="22" presetClass="entr" presetSubtype="4" fill="hold"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childTnLst>
                          </p:cTn>
                        </p:par>
                        <p:par>
                          <p:cTn id="31" fill="hold">
                            <p:stCondLst>
                              <p:cond delay="1000"/>
                            </p:stCondLst>
                            <p:childTnLst>
                              <p:par>
                                <p:cTn id="32" presetID="22" presetClass="entr" presetSubtype="4"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down)">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Chart bld="series"/>
        </p:bldSub>
      </p:bldGraphic>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92968" y="930442"/>
            <a:ext cx="8742947" cy="461665"/>
          </a:xfrm>
          <a:prstGeom prst="rect">
            <a:avLst/>
          </a:prstGeom>
          <a:noFill/>
        </p:spPr>
        <p:txBody>
          <a:bodyPr wrap="square" rtlCol="0">
            <a:spAutoFit/>
          </a:bodyPr>
          <a:lstStyle/>
          <a:p>
            <a:r>
              <a:rPr lang="en-US" sz="2400" b="1" dirty="0">
                <a:solidFill>
                  <a:srgbClr val="002060"/>
                </a:solidFill>
                <a:latin typeface="Arial" panose="020B0604020202020204" pitchFamily="34" charset="0"/>
                <a:cs typeface="Arial" panose="020B0604020202020204" pitchFamily="34" charset="0"/>
              </a:rPr>
              <a:t>(c) Construct a side-by-side relative frequency bar graph.</a:t>
            </a:r>
          </a:p>
        </p:txBody>
      </p:sp>
      <p:graphicFrame>
        <p:nvGraphicFramePr>
          <p:cNvPr id="9" name="Chart 8"/>
          <p:cNvGraphicFramePr/>
          <p:nvPr>
            <p:extLst>
              <p:ext uri="{D42A27DB-BD31-4B8C-83A1-F6EECF244321}">
                <p14:modId xmlns:p14="http://schemas.microsoft.com/office/powerpoint/2010/main" val="850720847"/>
              </p:ext>
            </p:extLst>
          </p:nvPr>
        </p:nvGraphicFramePr>
        <p:xfrm>
          <a:off x="2334126" y="1876926"/>
          <a:ext cx="8141368" cy="4539916"/>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p:cNvPicPr>
            <a:picLocks noChangeAspect="1"/>
          </p:cNvPicPr>
          <p:nvPr/>
        </p:nvPicPr>
        <p:blipFill>
          <a:blip r:embed="rId3"/>
          <a:stretch>
            <a:fillRect/>
          </a:stretch>
        </p:blipFill>
        <p:spPr>
          <a:xfrm>
            <a:off x="5718294" y="1392107"/>
            <a:ext cx="6315785" cy="2155664"/>
          </a:xfrm>
          <a:prstGeom prst="rect">
            <a:avLst/>
          </a:prstGeom>
        </p:spPr>
      </p:pic>
      <p:sp>
        <p:nvSpPr>
          <p:cNvPr id="6" name="Oval 5"/>
          <p:cNvSpPr/>
          <p:nvPr/>
        </p:nvSpPr>
        <p:spPr>
          <a:xfrm>
            <a:off x="5796978" y="4407540"/>
            <a:ext cx="822960" cy="470262"/>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51276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wipe(down)">
                                      <p:cBhvr>
                                        <p:cTn id="11" dur="500"/>
                                        <p:tgtEl>
                                          <p:spTgt spid="9">
                                            <p:graphicEl>
                                              <a:chart seriesIdx="-3" categoryIdx="-3" bldStep="gridLegend"/>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9">
                                            <p:graphicEl>
                                              <a:chart seriesIdx="0" categoryIdx="-4" bldStep="series"/>
                                            </p:graphicEl>
                                          </p:spTgt>
                                        </p:tgtEl>
                                        <p:attrNameLst>
                                          <p:attrName>style.visibility</p:attrName>
                                        </p:attrNameLst>
                                      </p:cBhvr>
                                      <p:to>
                                        <p:strVal val="visible"/>
                                      </p:to>
                                    </p:set>
                                    <p:animEffect transition="in" filter="wipe(down)">
                                      <p:cBhvr>
                                        <p:cTn id="16" dur="500"/>
                                        <p:tgtEl>
                                          <p:spTgt spid="9">
                                            <p:graphicEl>
                                              <a:chart seriesIdx="0" categoryIdx="-4" bldStep="series"/>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9">
                                            <p:graphicEl>
                                              <a:chart seriesIdx="1" categoryIdx="-4" bldStep="series"/>
                                            </p:graphicEl>
                                          </p:spTgt>
                                        </p:tgtEl>
                                        <p:attrNameLst>
                                          <p:attrName>style.visibility</p:attrName>
                                        </p:attrNameLst>
                                      </p:cBhvr>
                                      <p:to>
                                        <p:strVal val="visible"/>
                                      </p:to>
                                    </p:set>
                                    <p:animEffect transition="in" filter="wipe(down)">
                                      <p:cBhvr>
                                        <p:cTn id="21" dur="500"/>
                                        <p:tgtEl>
                                          <p:spTgt spid="9">
                                            <p:graphicEl>
                                              <a:chart seriesIdx="1" categoryIdx="-4" bldStep="series"/>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Chart bld="series"/>
        </p:bldSub>
      </p:bldGraphic>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92968" y="930442"/>
            <a:ext cx="8742947" cy="461665"/>
          </a:xfrm>
          <a:prstGeom prst="rect">
            <a:avLst/>
          </a:prstGeom>
          <a:noFill/>
        </p:spPr>
        <p:txBody>
          <a:bodyPr wrap="square" rtlCol="0">
            <a:spAutoFit/>
          </a:bodyPr>
          <a:lstStyle/>
          <a:p>
            <a:r>
              <a:rPr lang="en-US" sz="2400" b="1" dirty="0">
                <a:solidFill>
                  <a:srgbClr val="002060"/>
                </a:solidFill>
                <a:latin typeface="Arial" panose="020B0604020202020204" pitchFamily="34" charset="0"/>
                <a:cs typeface="Arial" panose="020B0604020202020204" pitchFamily="34" charset="0"/>
              </a:rPr>
              <a:t>(d) Construct a stacked relative frequency bar graph.</a:t>
            </a:r>
          </a:p>
        </p:txBody>
      </p:sp>
      <p:graphicFrame>
        <p:nvGraphicFramePr>
          <p:cNvPr id="9" name="Chart 8"/>
          <p:cNvGraphicFramePr/>
          <p:nvPr>
            <p:extLst>
              <p:ext uri="{D42A27DB-BD31-4B8C-83A1-F6EECF244321}">
                <p14:modId xmlns:p14="http://schemas.microsoft.com/office/powerpoint/2010/main" val="2577467217"/>
              </p:ext>
            </p:extLst>
          </p:nvPr>
        </p:nvGraphicFramePr>
        <p:xfrm>
          <a:off x="2334126" y="1876926"/>
          <a:ext cx="8141368" cy="4539916"/>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p:cNvPicPr>
            <a:picLocks noChangeAspect="1"/>
          </p:cNvPicPr>
          <p:nvPr/>
        </p:nvPicPr>
        <p:blipFill>
          <a:blip r:embed="rId3"/>
          <a:stretch>
            <a:fillRect/>
          </a:stretch>
        </p:blipFill>
        <p:spPr>
          <a:xfrm>
            <a:off x="5718294" y="1392107"/>
            <a:ext cx="6315785" cy="2155664"/>
          </a:xfrm>
          <a:prstGeom prst="rect">
            <a:avLst/>
          </a:prstGeom>
        </p:spPr>
      </p:pic>
    </p:spTree>
    <p:extLst>
      <p:ext uri="{BB962C8B-B14F-4D97-AF65-F5344CB8AC3E}">
        <p14:creationId xmlns:p14="http://schemas.microsoft.com/office/powerpoint/2010/main" val="111552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wipe(down)">
                                      <p:cBhvr>
                                        <p:cTn id="11" dur="500"/>
                                        <p:tgtEl>
                                          <p:spTgt spid="9">
                                            <p:graphicEl>
                                              <a:chart seriesIdx="-3" categoryIdx="-3" bldStep="gridLegend"/>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9">
                                            <p:graphicEl>
                                              <a:chart seriesIdx="0" categoryIdx="-4" bldStep="series"/>
                                            </p:graphicEl>
                                          </p:spTgt>
                                        </p:tgtEl>
                                        <p:attrNameLst>
                                          <p:attrName>style.visibility</p:attrName>
                                        </p:attrNameLst>
                                      </p:cBhvr>
                                      <p:to>
                                        <p:strVal val="visible"/>
                                      </p:to>
                                    </p:set>
                                    <p:animEffect transition="in" filter="wipe(down)">
                                      <p:cBhvr>
                                        <p:cTn id="16" dur="500"/>
                                        <p:tgtEl>
                                          <p:spTgt spid="9">
                                            <p:graphicEl>
                                              <a:chart seriesIdx="0" categoryIdx="-4" bldStep="series"/>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9">
                                            <p:graphicEl>
                                              <a:chart seriesIdx="1" categoryIdx="-4" bldStep="series"/>
                                            </p:graphicEl>
                                          </p:spTgt>
                                        </p:tgtEl>
                                        <p:attrNameLst>
                                          <p:attrName>style.visibility</p:attrName>
                                        </p:attrNameLst>
                                      </p:cBhvr>
                                      <p:to>
                                        <p:strVal val="visible"/>
                                      </p:to>
                                    </p:set>
                                    <p:animEffect transition="in" filter="wipe(down)">
                                      <p:cBhvr>
                                        <p:cTn id="21" dur="500"/>
                                        <p:tgtEl>
                                          <p:spTgt spid="9">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Chart bld="series"/>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92968" y="930442"/>
            <a:ext cx="8742947" cy="830997"/>
          </a:xfrm>
          <a:prstGeom prst="rect">
            <a:avLst/>
          </a:prstGeom>
          <a:noFill/>
        </p:spPr>
        <p:txBody>
          <a:bodyPr wrap="square" rtlCol="0">
            <a:spAutoFit/>
          </a:bodyPr>
          <a:lstStyle/>
          <a:p>
            <a:r>
              <a:rPr lang="en-US" sz="2400" b="1" dirty="0">
                <a:solidFill>
                  <a:srgbClr val="002060"/>
                </a:solidFill>
                <a:latin typeface="Arial" panose="020B0604020202020204" pitchFamily="34" charset="0"/>
                <a:cs typeface="Arial" panose="020B0604020202020204" pitchFamily="34" charset="0"/>
              </a:rPr>
              <a:t>(e) Construct a horizontal side-by-side relative frequency bar graph.</a:t>
            </a:r>
          </a:p>
        </p:txBody>
      </p:sp>
      <p:graphicFrame>
        <p:nvGraphicFramePr>
          <p:cNvPr id="9" name="Chart 8"/>
          <p:cNvGraphicFramePr/>
          <p:nvPr>
            <p:extLst>
              <p:ext uri="{D42A27DB-BD31-4B8C-83A1-F6EECF244321}">
                <p14:modId xmlns:p14="http://schemas.microsoft.com/office/powerpoint/2010/main" val="2714640013"/>
              </p:ext>
            </p:extLst>
          </p:nvPr>
        </p:nvGraphicFramePr>
        <p:xfrm>
          <a:off x="1094606" y="1876926"/>
          <a:ext cx="8141368" cy="4539916"/>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p:cNvPicPr>
            <a:picLocks noChangeAspect="1"/>
          </p:cNvPicPr>
          <p:nvPr/>
        </p:nvPicPr>
        <p:blipFill>
          <a:blip r:embed="rId3"/>
          <a:stretch>
            <a:fillRect/>
          </a:stretch>
        </p:blipFill>
        <p:spPr>
          <a:xfrm>
            <a:off x="5718294" y="1392107"/>
            <a:ext cx="6315785" cy="2155664"/>
          </a:xfrm>
          <a:prstGeom prst="rect">
            <a:avLst/>
          </a:prstGeom>
        </p:spPr>
      </p:pic>
    </p:spTree>
    <p:extLst>
      <p:ext uri="{BB962C8B-B14F-4D97-AF65-F5344CB8AC3E}">
        <p14:creationId xmlns:p14="http://schemas.microsoft.com/office/powerpoint/2010/main" val="63428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wipe(down)">
                                      <p:cBhvr>
                                        <p:cTn id="11" dur="500"/>
                                        <p:tgtEl>
                                          <p:spTgt spid="9">
                                            <p:graphicEl>
                                              <a:chart seriesIdx="-3" categoryIdx="-3" bldStep="gridLegend"/>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9">
                                            <p:graphicEl>
                                              <a:chart seriesIdx="0" categoryIdx="-4" bldStep="series"/>
                                            </p:graphicEl>
                                          </p:spTgt>
                                        </p:tgtEl>
                                        <p:attrNameLst>
                                          <p:attrName>style.visibility</p:attrName>
                                        </p:attrNameLst>
                                      </p:cBhvr>
                                      <p:to>
                                        <p:strVal val="visible"/>
                                      </p:to>
                                    </p:set>
                                    <p:animEffect transition="in" filter="wipe(down)">
                                      <p:cBhvr>
                                        <p:cTn id="16" dur="500"/>
                                        <p:tgtEl>
                                          <p:spTgt spid="9">
                                            <p:graphicEl>
                                              <a:chart seriesIdx="0" categoryIdx="-4" bldStep="series"/>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9">
                                            <p:graphicEl>
                                              <a:chart seriesIdx="1" categoryIdx="-4" bldStep="series"/>
                                            </p:graphicEl>
                                          </p:spTgt>
                                        </p:tgtEl>
                                        <p:attrNameLst>
                                          <p:attrName>style.visibility</p:attrName>
                                        </p:attrNameLst>
                                      </p:cBhvr>
                                      <p:to>
                                        <p:strVal val="visible"/>
                                      </p:to>
                                    </p:set>
                                    <p:animEffect transition="in" filter="wipe(down)">
                                      <p:cBhvr>
                                        <p:cTn id="21" dur="500"/>
                                        <p:tgtEl>
                                          <p:spTgt spid="9">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Chart bld="series"/>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72113" y="2898808"/>
            <a:ext cx="8991564" cy="1107996"/>
          </a:xfrm>
          <a:prstGeom prst="rect">
            <a:avLst/>
          </a:prstGeom>
          <a:noFill/>
        </p:spPr>
        <p:txBody>
          <a:bodyPr wrap="none" rtlCol="0">
            <a:spAutoFit/>
          </a:bodyPr>
          <a:lstStyle/>
          <a:p>
            <a:r>
              <a:rPr lang="en-US" sz="6600" b="1" dirty="0">
                <a:solidFill>
                  <a:srgbClr val="FF0000"/>
                </a:solidFill>
                <a:latin typeface="Arial" panose="020B0604020202020204" pitchFamily="34" charset="0"/>
                <a:cs typeface="Arial" panose="020B0604020202020204" pitchFamily="34" charset="0"/>
              </a:rPr>
              <a:t>Quantitative variables</a:t>
            </a:r>
          </a:p>
        </p:txBody>
      </p:sp>
    </p:spTree>
    <p:extLst>
      <p:ext uri="{BB962C8B-B14F-4D97-AF65-F5344CB8AC3E}">
        <p14:creationId xmlns:p14="http://schemas.microsoft.com/office/powerpoint/2010/main" val="3630695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76400" y="544290"/>
            <a:ext cx="5334000" cy="707886"/>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solidFill>
                  <a:schemeClr val="tx1">
                    <a:lumMod val="75000"/>
                    <a:lumOff val="25000"/>
                  </a:schemeClr>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2.2 Quantitative Data</a:t>
            </a:r>
          </a:p>
        </p:txBody>
      </p:sp>
      <p:graphicFrame>
        <p:nvGraphicFramePr>
          <p:cNvPr id="10" name="Diagram 9"/>
          <p:cNvGraphicFramePr/>
          <p:nvPr>
            <p:extLst>
              <p:ext uri="{D42A27DB-BD31-4B8C-83A1-F6EECF244321}">
                <p14:modId xmlns:p14="http://schemas.microsoft.com/office/powerpoint/2010/main" val="1330792294"/>
              </p:ext>
            </p:extLst>
          </p:nvPr>
        </p:nvGraphicFramePr>
        <p:xfrm>
          <a:off x="3048000" y="178889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Oval 17"/>
          <p:cNvSpPr/>
          <p:nvPr/>
        </p:nvSpPr>
        <p:spPr>
          <a:xfrm>
            <a:off x="5181600" y="3211290"/>
            <a:ext cx="1752600" cy="1295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schemeClr val="tx1"/>
              </a:solidFill>
              <a:latin typeface="Times New Roman" pitchFamily="18" charset="0"/>
              <a:cs typeface="Times New Roman" pitchFamily="18" charset="0"/>
            </a:endParaRPr>
          </a:p>
          <a:p>
            <a:pPr lvl="0" algn="ctr"/>
            <a:r>
              <a:rPr lang="en-US" b="1" dirty="0">
                <a:solidFill>
                  <a:schemeClr val="tx1"/>
                </a:solidFill>
                <a:latin typeface="Times New Roman" pitchFamily="18" charset="0"/>
                <a:cs typeface="Times New Roman" pitchFamily="18" charset="0"/>
              </a:rPr>
              <a:t>Frequency</a:t>
            </a:r>
            <a:r>
              <a:rPr lang="en-US" dirty="0">
                <a:solidFill>
                  <a:schemeClr val="tx1"/>
                </a:solidFill>
                <a:latin typeface="Times New Roman" pitchFamily="18" charset="0"/>
                <a:cs typeface="Times New Roman" pitchFamily="18" charset="0"/>
              </a:rPr>
              <a:t> and </a:t>
            </a:r>
          </a:p>
          <a:p>
            <a:pPr lvl="0" algn="ctr"/>
            <a:r>
              <a:rPr lang="en-US" b="1" dirty="0">
                <a:solidFill>
                  <a:schemeClr val="tx1"/>
                </a:solidFill>
                <a:latin typeface="Times New Roman" pitchFamily="18" charset="0"/>
                <a:cs typeface="Times New Roman" pitchFamily="18" charset="0"/>
              </a:rPr>
              <a:t>Relative frequency</a:t>
            </a:r>
          </a:p>
          <a:p>
            <a:pPr algn="ctr"/>
            <a:endParaRPr lang="en-US" dirty="0"/>
          </a:p>
        </p:txBody>
      </p:sp>
      <p:cxnSp>
        <p:nvCxnSpPr>
          <p:cNvPr id="20" name="Straight Arrow Connector 19"/>
          <p:cNvCxnSpPr>
            <a:endCxn id="18" idx="6"/>
          </p:cNvCxnSpPr>
          <p:nvPr/>
        </p:nvCxnSpPr>
        <p:spPr>
          <a:xfrm flipH="1">
            <a:off x="6934200" y="3439891"/>
            <a:ext cx="609600" cy="419099"/>
          </a:xfrm>
          <a:prstGeom prst="straightConnector1">
            <a:avLst/>
          </a:prstGeom>
          <a:ln w="19050">
            <a:solidFill>
              <a:schemeClr val="tx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18" idx="6"/>
          </p:cNvCxnSpPr>
          <p:nvPr/>
        </p:nvCxnSpPr>
        <p:spPr>
          <a:xfrm flipH="1" flipV="1">
            <a:off x="6934200" y="3858990"/>
            <a:ext cx="609600" cy="800100"/>
          </a:xfrm>
          <a:prstGeom prst="straightConnector1">
            <a:avLst/>
          </a:prstGeom>
          <a:ln w="19050">
            <a:solidFill>
              <a:schemeClr val="tx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8" idx="2"/>
          </p:cNvCxnSpPr>
          <p:nvPr/>
        </p:nvCxnSpPr>
        <p:spPr>
          <a:xfrm>
            <a:off x="4648200" y="3516090"/>
            <a:ext cx="533400" cy="342900"/>
          </a:xfrm>
          <a:prstGeom prst="straightConnector1">
            <a:avLst/>
          </a:prstGeom>
          <a:ln w="19050">
            <a:solidFill>
              <a:schemeClr val="tx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4648200" y="3858990"/>
            <a:ext cx="533400" cy="876300"/>
          </a:xfrm>
          <a:prstGeom prst="straightConnector1">
            <a:avLst/>
          </a:prstGeom>
          <a:ln w="19050">
            <a:solidFill>
              <a:schemeClr val="tx2">
                <a:lumMod val="75000"/>
              </a:schemeClr>
            </a:solidFill>
            <a:headEnd type="arrow"/>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256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par>
                                <p:cTn id="12" presetID="6" presetClass="entr" presetSubtype="32"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circle(out)">
                                      <p:cBhvr>
                                        <p:cTn id="14" dur="1000"/>
                                        <p:tgtEl>
                                          <p:spTgt spid="22"/>
                                        </p:tgtEl>
                                      </p:cBhvr>
                                    </p:animEffect>
                                  </p:childTnLst>
                                </p:cTn>
                              </p:par>
                              <p:par>
                                <p:cTn id="15" presetID="6" presetClass="entr" presetSubtype="32"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circle(out)">
                                      <p:cBhvr>
                                        <p:cTn id="17" dur="1000"/>
                                        <p:tgtEl>
                                          <p:spTgt spid="26"/>
                                        </p:tgtEl>
                                      </p:cBhvr>
                                    </p:animEffect>
                                  </p:childTnLst>
                                </p:cTn>
                              </p:par>
                              <p:par>
                                <p:cTn id="18" presetID="6" presetClass="entr" presetSubtype="32" fill="hold"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circle(out)">
                                      <p:cBhvr>
                                        <p:cTn id="20" dur="1000"/>
                                        <p:tgtEl>
                                          <p:spTgt spid="24"/>
                                        </p:tgtEl>
                                      </p:cBhvr>
                                    </p:animEffect>
                                  </p:childTnLst>
                                </p:cTn>
                              </p:par>
                              <p:par>
                                <p:cTn id="21" presetID="6" presetClass="entr" presetSubtype="32"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circle(out)">
                                      <p:cBhvr>
                                        <p:cTn id="23"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59941" y="2807368"/>
            <a:ext cx="6965368" cy="1107996"/>
          </a:xfrm>
          <a:prstGeom prst="rect">
            <a:avLst/>
          </a:prstGeom>
          <a:noFill/>
        </p:spPr>
        <p:txBody>
          <a:bodyPr wrap="none" rtlCol="0">
            <a:spAutoFit/>
          </a:bodyPr>
          <a:lstStyle/>
          <a:p>
            <a:r>
              <a:rPr lang="en-US" sz="6600" b="1" dirty="0">
                <a:solidFill>
                  <a:srgbClr val="FF0000"/>
                </a:solidFill>
                <a:latin typeface="Arial" panose="020B0604020202020204" pitchFamily="34" charset="0"/>
                <a:cs typeface="Arial" panose="020B0604020202020204" pitchFamily="34" charset="0"/>
              </a:rPr>
              <a:t>Discrete variable</a:t>
            </a:r>
          </a:p>
        </p:txBody>
      </p:sp>
    </p:spTree>
    <p:extLst>
      <p:ext uri="{BB962C8B-B14F-4D97-AF65-F5344CB8AC3E}">
        <p14:creationId xmlns:p14="http://schemas.microsoft.com/office/powerpoint/2010/main" val="225018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914400"/>
            <a:ext cx="8610910" cy="3046988"/>
          </a:xfrm>
          <a:prstGeom prst="rect">
            <a:avLst/>
          </a:prstGeom>
        </p:spPr>
        <p:style>
          <a:lnRef idx="1">
            <a:schemeClr val="accent3"/>
          </a:lnRef>
          <a:fillRef idx="2">
            <a:schemeClr val="accent3"/>
          </a:fillRef>
          <a:effectRef idx="1">
            <a:schemeClr val="accent3"/>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a:ln w="11430">
                  <a:solidFill>
                    <a:schemeClr val="accent6">
                      <a:lumMod val="75000"/>
                    </a:schemeClr>
                  </a:solidFill>
                </a:ln>
                <a:solidFill>
                  <a:schemeClr val="tx1"/>
                </a:solidFill>
                <a:effectLst>
                  <a:outerShdw blurRad="50800" dist="39000" dir="5460000" algn="tl">
                    <a:srgbClr val="000000">
                      <a:alpha val="38000"/>
                    </a:srgbClr>
                  </a:outerShdw>
                </a:effectLst>
              </a:rPr>
              <a:t>Elementary Statistical Methods</a:t>
            </a:r>
          </a:p>
          <a:p>
            <a:pPr algn="ctr"/>
            <a:r>
              <a:rPr lang="en-US" sz="4800" b="1" dirty="0">
                <a:ln w="11430">
                  <a:solidFill>
                    <a:schemeClr val="accent6">
                      <a:lumMod val="75000"/>
                    </a:schemeClr>
                  </a:solidFill>
                </a:ln>
                <a:solidFill>
                  <a:schemeClr val="tx1"/>
                </a:solidFill>
                <a:effectLst>
                  <a:outerShdw blurRad="50800" dist="39000" dir="5460000" algn="tl">
                    <a:srgbClr val="000000">
                      <a:alpha val="38000"/>
                    </a:srgbClr>
                  </a:outerShdw>
                </a:effectLst>
              </a:rPr>
              <a:t>Chapter 2</a:t>
            </a:r>
          </a:p>
          <a:p>
            <a:pPr algn="ctr"/>
            <a:r>
              <a:rPr lang="en-US" sz="4800" b="1" dirty="0">
                <a:ln w="11430">
                  <a:solidFill>
                    <a:schemeClr val="accent6">
                      <a:lumMod val="75000"/>
                    </a:schemeClr>
                  </a:solidFill>
                </a:ln>
                <a:solidFill>
                  <a:schemeClr val="tx1"/>
                </a:solidFill>
                <a:effectLst>
                  <a:outerShdw blurRad="50800" dist="39000" dir="5460000" algn="tl">
                    <a:srgbClr val="000000">
                      <a:alpha val="38000"/>
                    </a:srgbClr>
                  </a:outerShdw>
                </a:effectLst>
              </a:rPr>
              <a:t>Frequency Distributions and Graphs</a:t>
            </a:r>
          </a:p>
        </p:txBody>
      </p:sp>
      <p:sp>
        <p:nvSpPr>
          <p:cNvPr id="3" name="TextBox 2">
            <a:extLst>
              <a:ext uri="{FF2B5EF4-FFF2-40B4-BE49-F238E27FC236}">
                <a16:creationId xmlns:a16="http://schemas.microsoft.com/office/drawing/2014/main" id="{75690B55-B4D8-4CD5-A4D8-5F88DF9AE130}"/>
              </a:ext>
            </a:extLst>
          </p:cNvPr>
          <p:cNvSpPr txBox="1"/>
          <p:nvPr/>
        </p:nvSpPr>
        <p:spPr>
          <a:xfrm>
            <a:off x="4042701" y="4685740"/>
            <a:ext cx="3878306" cy="1754326"/>
          </a:xfrm>
          <a:prstGeom prst="rect">
            <a:avLst/>
          </a:prstGeom>
          <a:noFill/>
        </p:spPr>
        <p:txBody>
          <a:bodyPr wrap="none" rtlCol="0">
            <a:spAutoFit/>
          </a:bodyPr>
          <a:lstStyle/>
          <a:p>
            <a:pPr algn="ctr"/>
            <a:r>
              <a:rPr lang="en-US" sz="3600" b="1" dirty="0">
                <a:effectLst>
                  <a:outerShdw blurRad="38100" dist="38100" dir="2700000" algn="tl">
                    <a:srgbClr val="000000">
                      <a:alpha val="43137"/>
                    </a:srgbClr>
                  </a:outerShdw>
                </a:effectLst>
              </a:rPr>
              <a:t>Slides are made by </a:t>
            </a:r>
          </a:p>
          <a:p>
            <a:pPr algn="ctr"/>
            <a:r>
              <a:rPr lang="en-US" sz="3600" b="1" dirty="0">
                <a:solidFill>
                  <a:srgbClr val="FF0000"/>
                </a:solidFill>
                <a:effectLst>
                  <a:outerShdw blurRad="38100" dist="38100" dir="2700000" algn="tl">
                    <a:srgbClr val="000000">
                      <a:alpha val="43137"/>
                    </a:srgbClr>
                  </a:outerShdw>
                </a:effectLst>
              </a:rPr>
              <a:t>Tamer Oraby</a:t>
            </a:r>
          </a:p>
          <a:p>
            <a:pPr algn="ctr"/>
            <a:r>
              <a:rPr lang="en-US" sz="3600" b="1" dirty="0">
                <a:solidFill>
                  <a:srgbClr val="002060"/>
                </a:solidFill>
                <a:effectLst>
                  <a:outerShdw blurRad="38100" dist="38100" dir="2700000" algn="tl">
                    <a:srgbClr val="000000">
                      <a:alpha val="43137"/>
                    </a:srgbClr>
                  </a:outerShdw>
                </a:effectLst>
              </a:rPr>
              <a:t>UTRGV</a:t>
            </a:r>
          </a:p>
        </p:txBody>
      </p:sp>
    </p:spTree>
    <p:extLst>
      <p:ext uri="{BB962C8B-B14F-4D97-AF65-F5344CB8AC3E}">
        <p14:creationId xmlns:p14="http://schemas.microsoft.com/office/powerpoint/2010/main" val="78032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52300" y="1075508"/>
            <a:ext cx="10639699" cy="1938992"/>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Predicting School Enrollment  </a:t>
            </a:r>
            <a:r>
              <a:rPr lang="en-US" sz="2400" dirty="0">
                <a:latin typeface="Arial" panose="020B0604020202020204" pitchFamily="34" charset="0"/>
                <a:cs typeface="Arial" panose="020B0604020202020204" pitchFamily="34" charset="0"/>
              </a:rPr>
              <a:t>To predict future enrollment, a local school district wants to know the number of children in the district under the age of 5. Fifty households within the district were sampled, and the head of household was asked to disclose the number of children under the age of 5 living in the household. The results of the survey are presented in the following table.</a:t>
            </a:r>
          </a:p>
        </p:txBody>
      </p:sp>
      <p:sp>
        <p:nvSpPr>
          <p:cNvPr id="4" name="TextBox 3"/>
          <p:cNvSpPr txBox="1"/>
          <p:nvPr/>
        </p:nvSpPr>
        <p:spPr>
          <a:xfrm>
            <a:off x="1704700" y="542108"/>
            <a:ext cx="1547949"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a:solidFill>
                  <a:schemeClr val="tx1"/>
                </a:solidFill>
                <a:latin typeface="Arial" panose="020B0604020202020204" pitchFamily="34" charset="0"/>
                <a:cs typeface="Arial" panose="020B0604020202020204" pitchFamily="34" charset="0"/>
              </a:rPr>
              <a:t>Example :</a:t>
            </a:r>
          </a:p>
        </p:txBody>
      </p:sp>
      <p:graphicFrame>
        <p:nvGraphicFramePr>
          <p:cNvPr id="7" name="Table 6"/>
          <p:cNvGraphicFramePr>
            <a:graphicFrameLocks noGrp="1"/>
          </p:cNvGraphicFramePr>
          <p:nvPr>
            <p:extLst>
              <p:ext uri="{D42A27DB-BD31-4B8C-83A1-F6EECF244321}">
                <p14:modId xmlns:p14="http://schemas.microsoft.com/office/powerpoint/2010/main" val="3145031124"/>
              </p:ext>
            </p:extLst>
          </p:nvPr>
        </p:nvGraphicFramePr>
        <p:xfrm>
          <a:off x="3482956" y="3330083"/>
          <a:ext cx="5867400" cy="3116580"/>
        </p:xfrm>
        <a:graphic>
          <a:graphicData uri="http://schemas.openxmlformats.org/drawingml/2006/table">
            <a:tbl>
              <a:tblPr firstRow="1" bandRow="1">
                <a:tableStyleId>{E8B1032C-EA38-4F05-BA0D-38AFFFC7BED3}</a:tableStyleId>
              </a:tblPr>
              <a:tblGrid>
                <a:gridCol w="3485740">
                  <a:extLst>
                    <a:ext uri="{9D8B030D-6E8A-4147-A177-3AD203B41FA5}">
                      <a16:colId xmlns:a16="http://schemas.microsoft.com/office/drawing/2014/main" val="20000"/>
                    </a:ext>
                  </a:extLst>
                </a:gridCol>
                <a:gridCol w="2381660">
                  <a:extLst>
                    <a:ext uri="{9D8B030D-6E8A-4147-A177-3AD203B41FA5}">
                      <a16:colId xmlns:a16="http://schemas.microsoft.com/office/drawing/2014/main" val="20001"/>
                    </a:ext>
                  </a:extLst>
                </a:gridCol>
              </a:tblGrid>
              <a:tr h="370840">
                <a:tc>
                  <a:txBody>
                    <a:bodyPr/>
                    <a:lstStyle/>
                    <a:p>
                      <a:pPr algn="ctr"/>
                      <a:r>
                        <a:rPr lang="en-US" sz="2400" dirty="0">
                          <a:latin typeface="Arial" panose="020B0604020202020204" pitchFamily="34" charset="0"/>
                          <a:cs typeface="Arial" panose="020B0604020202020204" pitchFamily="34" charset="0"/>
                        </a:rPr>
                        <a:t>Number of children under 5</a:t>
                      </a:r>
                    </a:p>
                  </a:txBody>
                  <a:tcPr/>
                </a:tc>
                <a:tc>
                  <a:txBody>
                    <a:bodyPr/>
                    <a:lstStyle/>
                    <a:p>
                      <a:pPr algn="ctr"/>
                      <a:r>
                        <a:rPr lang="en-US" sz="2400" dirty="0">
                          <a:latin typeface="Arial" panose="020B0604020202020204" pitchFamily="34" charset="0"/>
                          <a:cs typeface="Arial" panose="020B0604020202020204" pitchFamily="34" charset="0"/>
                        </a:rPr>
                        <a:t>Number of households</a:t>
                      </a:r>
                    </a:p>
                  </a:txBody>
                  <a:tcPr/>
                </a:tc>
                <a:extLst>
                  <a:ext uri="{0D108BD9-81ED-4DB2-BD59-A6C34878D82A}">
                    <a16:rowId xmlns:a16="http://schemas.microsoft.com/office/drawing/2014/main" val="10000"/>
                  </a:ext>
                </a:extLst>
              </a:tr>
              <a:tr h="370840">
                <a:tc>
                  <a:txBody>
                    <a:bodyPr/>
                    <a:lstStyle/>
                    <a:p>
                      <a:pPr algn="ctr"/>
                      <a:r>
                        <a:rPr lang="en-US" sz="2400" b="0" dirty="0">
                          <a:latin typeface="Arial" panose="020B0604020202020204" pitchFamily="34" charset="0"/>
                          <a:cs typeface="Arial" panose="020B0604020202020204" pitchFamily="34" charset="0"/>
                        </a:rPr>
                        <a:t>0</a:t>
                      </a:r>
                    </a:p>
                  </a:txBody>
                  <a:tcPr/>
                </a:tc>
                <a:tc>
                  <a:txBody>
                    <a:bodyPr/>
                    <a:lstStyle/>
                    <a:p>
                      <a:pPr algn="ctr"/>
                      <a:r>
                        <a:rPr lang="en-US" sz="2400" strike="noStrike" dirty="0">
                          <a:latin typeface="Arial" panose="020B0604020202020204" pitchFamily="34" charset="0"/>
                          <a:cs typeface="Arial" panose="020B0604020202020204" pitchFamily="34" charset="0"/>
                        </a:rPr>
                        <a:t>16</a:t>
                      </a:r>
                    </a:p>
                  </a:txBody>
                  <a:tcPr/>
                </a:tc>
                <a:extLst>
                  <a:ext uri="{0D108BD9-81ED-4DB2-BD59-A6C34878D82A}">
                    <a16:rowId xmlns:a16="http://schemas.microsoft.com/office/drawing/2014/main" val="10001"/>
                  </a:ext>
                </a:extLst>
              </a:tr>
              <a:tr h="370840">
                <a:tc>
                  <a:txBody>
                    <a:bodyPr/>
                    <a:lstStyle/>
                    <a:p>
                      <a:pPr algn="ctr"/>
                      <a:r>
                        <a:rPr lang="en-US" sz="2400" dirty="0">
                          <a:latin typeface="Arial" panose="020B0604020202020204" pitchFamily="34" charset="0"/>
                          <a:cs typeface="Arial" panose="020B0604020202020204" pitchFamily="34" charset="0"/>
                        </a:rPr>
                        <a:t>1</a:t>
                      </a:r>
                    </a:p>
                  </a:txBody>
                  <a:tcPr/>
                </a:tc>
                <a:tc>
                  <a:txBody>
                    <a:bodyPr/>
                    <a:lstStyle/>
                    <a:p>
                      <a:pPr algn="ctr"/>
                      <a:r>
                        <a:rPr lang="en-US" sz="2400" strike="noStrike" dirty="0">
                          <a:latin typeface="Arial" panose="020B0604020202020204" pitchFamily="34" charset="0"/>
                          <a:cs typeface="Arial" panose="020B0604020202020204" pitchFamily="34" charset="0"/>
                        </a:rPr>
                        <a:t>18</a:t>
                      </a:r>
                    </a:p>
                  </a:txBody>
                  <a:tcPr/>
                </a:tc>
                <a:extLst>
                  <a:ext uri="{0D108BD9-81ED-4DB2-BD59-A6C34878D82A}">
                    <a16:rowId xmlns:a16="http://schemas.microsoft.com/office/drawing/2014/main" val="10002"/>
                  </a:ext>
                </a:extLst>
              </a:tr>
              <a:tr h="370840">
                <a:tc>
                  <a:txBody>
                    <a:bodyPr/>
                    <a:lstStyle/>
                    <a:p>
                      <a:pPr algn="ctr"/>
                      <a:r>
                        <a:rPr lang="en-US" sz="2400" dirty="0">
                          <a:latin typeface="Arial" panose="020B0604020202020204" pitchFamily="34" charset="0"/>
                          <a:cs typeface="Arial" panose="020B0604020202020204" pitchFamily="34" charset="0"/>
                        </a:rPr>
                        <a:t>2</a:t>
                      </a:r>
                    </a:p>
                  </a:txBody>
                  <a:tcPr marL="47625" marR="47625" marT="47625" marB="47625" anchor="ctr"/>
                </a:tc>
                <a:tc>
                  <a:txBody>
                    <a:bodyPr/>
                    <a:lstStyle/>
                    <a:p>
                      <a:pPr algn="ctr"/>
                      <a:r>
                        <a:rPr lang="en-US" sz="2400" strike="noStrike" dirty="0">
                          <a:latin typeface="Arial" panose="020B0604020202020204" pitchFamily="34" charset="0"/>
                          <a:cs typeface="Arial" panose="020B0604020202020204" pitchFamily="34" charset="0"/>
                        </a:rPr>
                        <a:t>12</a:t>
                      </a:r>
                    </a:p>
                  </a:txBody>
                  <a:tcPr marL="47625" marR="47625" marT="47625" marB="47625" anchor="ctr"/>
                </a:tc>
                <a:extLst>
                  <a:ext uri="{0D108BD9-81ED-4DB2-BD59-A6C34878D82A}">
                    <a16:rowId xmlns:a16="http://schemas.microsoft.com/office/drawing/2014/main" val="10003"/>
                  </a:ext>
                </a:extLst>
              </a:tr>
              <a:tr h="370840">
                <a:tc>
                  <a:txBody>
                    <a:bodyPr/>
                    <a:lstStyle/>
                    <a:p>
                      <a:pPr algn="ctr"/>
                      <a:r>
                        <a:rPr lang="en-US" sz="2400" dirty="0">
                          <a:latin typeface="Arial" panose="020B0604020202020204" pitchFamily="34" charset="0"/>
                          <a:cs typeface="Arial" panose="020B0604020202020204" pitchFamily="34" charset="0"/>
                        </a:rPr>
                        <a:t>3</a:t>
                      </a:r>
                    </a:p>
                  </a:txBody>
                  <a:tcPr/>
                </a:tc>
                <a:tc>
                  <a:txBody>
                    <a:bodyPr/>
                    <a:lstStyle/>
                    <a:p>
                      <a:pPr algn="ctr"/>
                      <a:r>
                        <a:rPr lang="en-US" sz="2400" strike="noStrike" dirty="0">
                          <a:latin typeface="Arial" panose="020B0604020202020204" pitchFamily="34" charset="0"/>
                          <a:cs typeface="Arial" panose="020B0604020202020204" pitchFamily="34" charset="0"/>
                        </a:rPr>
                        <a:t>3</a:t>
                      </a:r>
                    </a:p>
                  </a:txBody>
                  <a:tcPr marL="47625" marR="47625" marT="47625" marB="47625" anchor="ctr"/>
                </a:tc>
                <a:extLst>
                  <a:ext uri="{0D108BD9-81ED-4DB2-BD59-A6C34878D82A}">
                    <a16:rowId xmlns:a16="http://schemas.microsoft.com/office/drawing/2014/main" val="10004"/>
                  </a:ext>
                </a:extLst>
              </a:tr>
              <a:tr h="370840">
                <a:tc>
                  <a:txBody>
                    <a:bodyPr/>
                    <a:lstStyle/>
                    <a:p>
                      <a:pPr algn="ctr"/>
                      <a:r>
                        <a:rPr lang="en-US" sz="2400" dirty="0">
                          <a:latin typeface="Arial" panose="020B0604020202020204" pitchFamily="34" charset="0"/>
                          <a:cs typeface="Arial" panose="020B0604020202020204" pitchFamily="34" charset="0"/>
                        </a:rPr>
                        <a:t>4</a:t>
                      </a:r>
                    </a:p>
                  </a:txBody>
                  <a:tcPr/>
                </a:tc>
                <a:tc>
                  <a:txBody>
                    <a:bodyPr/>
                    <a:lstStyle/>
                    <a:p>
                      <a:pPr algn="ctr"/>
                      <a:r>
                        <a:rPr lang="en-US" sz="2400" strike="noStrike" dirty="0">
                          <a:latin typeface="Arial" panose="020B0604020202020204" pitchFamily="34" charset="0"/>
                          <a:cs typeface="Arial" panose="020B0604020202020204" pitchFamily="34" charset="0"/>
                        </a:rPr>
                        <a:t>1</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9676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0891" y="341374"/>
            <a:ext cx="8564217" cy="461665"/>
          </a:xfrm>
          <a:prstGeom prst="rect">
            <a:avLst/>
          </a:prstGeom>
          <a:noFill/>
        </p:spPr>
        <p:txBody>
          <a:bodyPr wrap="square" rtlCol="0">
            <a:spAutoFit/>
          </a:bodyPr>
          <a:lstStyle/>
          <a:p>
            <a:r>
              <a:rPr lang="en-US" sz="2400" b="1" dirty="0">
                <a:solidFill>
                  <a:schemeClr val="accent6">
                    <a:lumMod val="75000"/>
                  </a:schemeClr>
                </a:solidFill>
                <a:latin typeface="Arial" panose="020B0604020202020204" pitchFamily="34" charset="0"/>
                <a:cs typeface="Arial" panose="020B0604020202020204" pitchFamily="34" charset="0"/>
              </a:rPr>
              <a:t>(a) Construct a relative frequency distribution of the data</a:t>
            </a:r>
          </a:p>
        </p:txBody>
      </p:sp>
      <p:sp>
        <p:nvSpPr>
          <p:cNvPr id="3" name="TextBox 2"/>
          <p:cNvSpPr txBox="1"/>
          <p:nvPr/>
        </p:nvSpPr>
        <p:spPr>
          <a:xfrm>
            <a:off x="626165" y="4654484"/>
            <a:ext cx="11446565" cy="461665"/>
          </a:xfrm>
          <a:prstGeom prst="rect">
            <a:avLst/>
          </a:prstGeom>
          <a:noFill/>
        </p:spPr>
        <p:txBody>
          <a:bodyPr wrap="square" rtlCol="0">
            <a:spAutoFit/>
          </a:bodyPr>
          <a:lstStyle/>
          <a:p>
            <a:r>
              <a:rPr lang="en-US" sz="2400" b="1" dirty="0">
                <a:solidFill>
                  <a:schemeClr val="accent6">
                    <a:lumMod val="75000"/>
                  </a:schemeClr>
                </a:solidFill>
                <a:latin typeface="Arial" panose="020B0604020202020204" pitchFamily="34" charset="0"/>
                <a:cs typeface="Arial" panose="020B0604020202020204" pitchFamily="34" charset="0"/>
              </a:rPr>
              <a:t>(b) What percentage of households has two children under the age of 5?</a:t>
            </a:r>
          </a:p>
        </p:txBody>
      </p:sp>
      <p:graphicFrame>
        <p:nvGraphicFramePr>
          <p:cNvPr id="4" name="Table 3"/>
          <p:cNvGraphicFramePr>
            <a:graphicFrameLocks noGrp="1"/>
          </p:cNvGraphicFramePr>
          <p:nvPr>
            <p:extLst>
              <p:ext uri="{D42A27DB-BD31-4B8C-83A1-F6EECF244321}">
                <p14:modId xmlns:p14="http://schemas.microsoft.com/office/powerpoint/2010/main" val="3795432222"/>
              </p:ext>
            </p:extLst>
          </p:nvPr>
        </p:nvGraphicFramePr>
        <p:xfrm>
          <a:off x="1197665" y="975360"/>
          <a:ext cx="10053431" cy="3573780"/>
        </p:xfrm>
        <a:graphic>
          <a:graphicData uri="http://schemas.openxmlformats.org/drawingml/2006/table">
            <a:tbl>
              <a:tblPr firstRow="1" bandRow="1">
                <a:tableStyleId>{E8B1032C-EA38-4F05-BA0D-38AFFFC7BED3}</a:tableStyleId>
              </a:tblPr>
              <a:tblGrid>
                <a:gridCol w="2759765">
                  <a:extLst>
                    <a:ext uri="{9D8B030D-6E8A-4147-A177-3AD203B41FA5}">
                      <a16:colId xmlns:a16="http://schemas.microsoft.com/office/drawing/2014/main" val="20000"/>
                    </a:ext>
                  </a:extLst>
                </a:gridCol>
                <a:gridCol w="2956891">
                  <a:extLst>
                    <a:ext uri="{9D8B030D-6E8A-4147-A177-3AD203B41FA5}">
                      <a16:colId xmlns:a16="http://schemas.microsoft.com/office/drawing/2014/main" val="20001"/>
                    </a:ext>
                  </a:extLst>
                </a:gridCol>
                <a:gridCol w="2335698">
                  <a:extLst>
                    <a:ext uri="{9D8B030D-6E8A-4147-A177-3AD203B41FA5}">
                      <a16:colId xmlns:a16="http://schemas.microsoft.com/office/drawing/2014/main" val="20002"/>
                    </a:ext>
                  </a:extLst>
                </a:gridCol>
                <a:gridCol w="2001077">
                  <a:extLst>
                    <a:ext uri="{9D8B030D-6E8A-4147-A177-3AD203B41FA5}">
                      <a16:colId xmlns:a16="http://schemas.microsoft.com/office/drawing/2014/main" val="20003"/>
                    </a:ext>
                  </a:extLst>
                </a:gridCol>
              </a:tblGrid>
              <a:tr h="370840">
                <a:tc>
                  <a:txBody>
                    <a:bodyPr/>
                    <a:lstStyle/>
                    <a:p>
                      <a:pPr algn="ctr"/>
                      <a:r>
                        <a:rPr lang="en-US" sz="2400" dirty="0">
                          <a:latin typeface="Arial" panose="020B0604020202020204" pitchFamily="34" charset="0"/>
                          <a:cs typeface="Arial" panose="020B0604020202020204" pitchFamily="34" charset="0"/>
                        </a:rPr>
                        <a:t>Number of children under 5</a:t>
                      </a:r>
                    </a:p>
                  </a:txBody>
                  <a:tcPr/>
                </a:tc>
                <a:tc>
                  <a:txBody>
                    <a:bodyPr/>
                    <a:lstStyle/>
                    <a:p>
                      <a:pPr algn="ctr"/>
                      <a:r>
                        <a:rPr lang="en-US" sz="2400" dirty="0">
                          <a:latin typeface="Arial" panose="020B0604020202020204" pitchFamily="34" charset="0"/>
                          <a:cs typeface="Arial" panose="020B0604020202020204" pitchFamily="34" charset="0"/>
                        </a:rPr>
                        <a:t>Number of households</a:t>
                      </a:r>
                    </a:p>
                  </a:txBody>
                  <a:tcPr/>
                </a:tc>
                <a:tc>
                  <a:txBody>
                    <a:bodyPr/>
                    <a:lstStyle/>
                    <a:p>
                      <a:pPr algn="ctr"/>
                      <a:r>
                        <a:rPr lang="en-US" sz="2400" dirty="0">
                          <a:latin typeface="Arial" panose="020B0604020202020204" pitchFamily="34" charset="0"/>
                          <a:cs typeface="Arial" panose="020B0604020202020204" pitchFamily="34" charset="0"/>
                        </a:rPr>
                        <a:t>Relative frequency</a:t>
                      </a:r>
                    </a:p>
                  </a:txBody>
                  <a:tcPr/>
                </a:tc>
                <a:tc>
                  <a:txBody>
                    <a:bodyPr/>
                    <a:lstStyle/>
                    <a:p>
                      <a:pPr algn="ctr"/>
                      <a:r>
                        <a:rPr lang="en-US" sz="2400" dirty="0">
                          <a:latin typeface="Arial" panose="020B0604020202020204" pitchFamily="34" charset="0"/>
                          <a:cs typeface="Arial" panose="020B0604020202020204" pitchFamily="34" charset="0"/>
                        </a:rPr>
                        <a:t>Percentage</a:t>
                      </a:r>
                    </a:p>
                  </a:txBody>
                  <a:tcPr/>
                </a:tc>
                <a:extLst>
                  <a:ext uri="{0D108BD9-81ED-4DB2-BD59-A6C34878D82A}">
                    <a16:rowId xmlns:a16="http://schemas.microsoft.com/office/drawing/2014/main" val="10000"/>
                  </a:ext>
                </a:extLst>
              </a:tr>
              <a:tr h="370840">
                <a:tc>
                  <a:txBody>
                    <a:bodyPr/>
                    <a:lstStyle/>
                    <a:p>
                      <a:pPr algn="ctr"/>
                      <a:r>
                        <a:rPr lang="en-US" sz="2400" b="0" dirty="0">
                          <a:latin typeface="Arial" panose="020B0604020202020204" pitchFamily="34" charset="0"/>
                          <a:cs typeface="Arial" panose="020B0604020202020204" pitchFamily="34" charset="0"/>
                        </a:rPr>
                        <a:t>0</a:t>
                      </a:r>
                    </a:p>
                  </a:txBody>
                  <a:tcPr/>
                </a:tc>
                <a:tc>
                  <a:txBody>
                    <a:bodyPr/>
                    <a:lstStyle/>
                    <a:p>
                      <a:pPr algn="ctr"/>
                      <a:r>
                        <a:rPr lang="en-US" sz="2400" strike="noStrike" dirty="0">
                          <a:latin typeface="Arial" panose="020B0604020202020204" pitchFamily="34" charset="0"/>
                          <a:cs typeface="Arial" panose="020B0604020202020204" pitchFamily="34" charset="0"/>
                        </a:rPr>
                        <a:t>16</a:t>
                      </a:r>
                    </a:p>
                  </a:txBody>
                  <a:tcPr/>
                </a:tc>
                <a:tc>
                  <a:txBody>
                    <a:bodyPr/>
                    <a:lstStyle/>
                    <a:p>
                      <a:pPr algn="ctr"/>
                      <a:r>
                        <a:rPr lang="en-US" sz="2400" dirty="0">
                          <a:latin typeface="Arial" panose="020B0604020202020204" pitchFamily="34" charset="0"/>
                          <a:cs typeface="Arial" panose="020B0604020202020204" pitchFamily="34" charset="0"/>
                        </a:rPr>
                        <a:t>16/50</a:t>
                      </a:r>
                    </a:p>
                  </a:txBody>
                  <a:tcPr/>
                </a:tc>
                <a:tc>
                  <a:txBody>
                    <a:bodyPr/>
                    <a:lstStyle/>
                    <a:p>
                      <a:pPr algn="ctr"/>
                      <a:r>
                        <a:rPr lang="en-US" sz="2400" dirty="0">
                          <a:latin typeface="Arial" panose="020B0604020202020204" pitchFamily="34" charset="0"/>
                          <a:cs typeface="Arial" panose="020B0604020202020204" pitchFamily="34" charset="0"/>
                        </a:rPr>
                        <a:t>32%</a:t>
                      </a:r>
                    </a:p>
                  </a:txBody>
                  <a:tcPr/>
                </a:tc>
                <a:extLst>
                  <a:ext uri="{0D108BD9-81ED-4DB2-BD59-A6C34878D82A}">
                    <a16:rowId xmlns:a16="http://schemas.microsoft.com/office/drawing/2014/main" val="10001"/>
                  </a:ext>
                </a:extLst>
              </a:tr>
              <a:tr h="370840">
                <a:tc>
                  <a:txBody>
                    <a:bodyPr/>
                    <a:lstStyle/>
                    <a:p>
                      <a:pPr algn="ctr"/>
                      <a:r>
                        <a:rPr lang="en-US" sz="2400" dirty="0">
                          <a:latin typeface="Arial" panose="020B0604020202020204" pitchFamily="34" charset="0"/>
                          <a:cs typeface="Arial" panose="020B0604020202020204" pitchFamily="34" charset="0"/>
                        </a:rPr>
                        <a:t>1</a:t>
                      </a:r>
                    </a:p>
                  </a:txBody>
                  <a:tcPr/>
                </a:tc>
                <a:tc>
                  <a:txBody>
                    <a:bodyPr/>
                    <a:lstStyle/>
                    <a:p>
                      <a:pPr algn="ctr"/>
                      <a:r>
                        <a:rPr lang="en-US" sz="2400" strike="noStrike" dirty="0">
                          <a:latin typeface="Arial" panose="020B0604020202020204" pitchFamily="34" charset="0"/>
                          <a:cs typeface="Arial" panose="020B0604020202020204" pitchFamily="34" charset="0"/>
                        </a:rPr>
                        <a:t>18</a:t>
                      </a:r>
                    </a:p>
                  </a:txBody>
                  <a:tcPr/>
                </a:tc>
                <a:tc>
                  <a:txBody>
                    <a:bodyPr/>
                    <a:lstStyle/>
                    <a:p>
                      <a:pPr algn="ctr"/>
                      <a:r>
                        <a:rPr lang="en-US" sz="2400" dirty="0">
                          <a:latin typeface="Arial" panose="020B0604020202020204" pitchFamily="34" charset="0"/>
                          <a:cs typeface="Arial" panose="020B0604020202020204" pitchFamily="34" charset="0"/>
                        </a:rPr>
                        <a:t>18/50</a:t>
                      </a:r>
                    </a:p>
                  </a:txBody>
                  <a:tcPr/>
                </a:tc>
                <a:tc>
                  <a:txBody>
                    <a:bodyPr/>
                    <a:lstStyle/>
                    <a:p>
                      <a:pPr algn="ctr"/>
                      <a:r>
                        <a:rPr lang="en-US" sz="2400" dirty="0">
                          <a:latin typeface="Arial" panose="020B0604020202020204" pitchFamily="34" charset="0"/>
                          <a:cs typeface="Arial" panose="020B0604020202020204" pitchFamily="34" charset="0"/>
                        </a:rPr>
                        <a:t>36%</a:t>
                      </a:r>
                    </a:p>
                  </a:txBody>
                  <a:tcPr/>
                </a:tc>
                <a:extLst>
                  <a:ext uri="{0D108BD9-81ED-4DB2-BD59-A6C34878D82A}">
                    <a16:rowId xmlns:a16="http://schemas.microsoft.com/office/drawing/2014/main" val="10002"/>
                  </a:ext>
                </a:extLst>
              </a:tr>
              <a:tr h="370840">
                <a:tc>
                  <a:txBody>
                    <a:bodyPr/>
                    <a:lstStyle/>
                    <a:p>
                      <a:pPr algn="ctr"/>
                      <a:r>
                        <a:rPr lang="en-US" sz="2400" dirty="0">
                          <a:latin typeface="Arial" panose="020B0604020202020204" pitchFamily="34" charset="0"/>
                          <a:cs typeface="Arial" panose="020B0604020202020204" pitchFamily="34" charset="0"/>
                        </a:rPr>
                        <a:t>2</a:t>
                      </a:r>
                    </a:p>
                  </a:txBody>
                  <a:tcPr marL="47625" marR="47625" marT="47625" marB="47625" anchor="ctr"/>
                </a:tc>
                <a:tc>
                  <a:txBody>
                    <a:bodyPr/>
                    <a:lstStyle/>
                    <a:p>
                      <a:pPr algn="ctr"/>
                      <a:r>
                        <a:rPr lang="en-US" sz="2400" strike="noStrike" dirty="0">
                          <a:latin typeface="Arial" panose="020B0604020202020204" pitchFamily="34" charset="0"/>
                          <a:cs typeface="Arial" panose="020B0604020202020204" pitchFamily="34" charset="0"/>
                        </a:rPr>
                        <a:t>12</a:t>
                      </a:r>
                    </a:p>
                  </a:txBody>
                  <a:tcPr marL="47625" marR="47625" marT="47625" marB="47625" anchor="ctr"/>
                </a:tc>
                <a:tc>
                  <a:txBody>
                    <a:bodyPr/>
                    <a:lstStyle/>
                    <a:p>
                      <a:pPr algn="ctr"/>
                      <a:r>
                        <a:rPr lang="en-US" sz="2400" dirty="0">
                          <a:latin typeface="Arial" panose="020B0604020202020204" pitchFamily="34" charset="0"/>
                          <a:cs typeface="Arial" panose="020B0604020202020204" pitchFamily="34" charset="0"/>
                        </a:rPr>
                        <a:t>12/50</a:t>
                      </a:r>
                    </a:p>
                  </a:txBody>
                  <a:tcPr/>
                </a:tc>
                <a:tc>
                  <a:txBody>
                    <a:bodyPr/>
                    <a:lstStyle/>
                    <a:p>
                      <a:pPr algn="ctr"/>
                      <a:r>
                        <a:rPr lang="en-US" sz="2400" dirty="0">
                          <a:latin typeface="Arial" panose="020B0604020202020204" pitchFamily="34" charset="0"/>
                          <a:cs typeface="Arial" panose="020B0604020202020204" pitchFamily="34" charset="0"/>
                        </a:rPr>
                        <a:t>24%</a:t>
                      </a:r>
                    </a:p>
                  </a:txBody>
                  <a:tcPr/>
                </a:tc>
                <a:extLst>
                  <a:ext uri="{0D108BD9-81ED-4DB2-BD59-A6C34878D82A}">
                    <a16:rowId xmlns:a16="http://schemas.microsoft.com/office/drawing/2014/main" val="10003"/>
                  </a:ext>
                </a:extLst>
              </a:tr>
              <a:tr h="370840">
                <a:tc>
                  <a:txBody>
                    <a:bodyPr/>
                    <a:lstStyle/>
                    <a:p>
                      <a:pPr algn="ctr"/>
                      <a:r>
                        <a:rPr lang="en-US" sz="2400" dirty="0">
                          <a:latin typeface="Arial" panose="020B0604020202020204" pitchFamily="34" charset="0"/>
                          <a:cs typeface="Arial" panose="020B0604020202020204" pitchFamily="34" charset="0"/>
                        </a:rPr>
                        <a:t>3</a:t>
                      </a:r>
                    </a:p>
                  </a:txBody>
                  <a:tcPr/>
                </a:tc>
                <a:tc>
                  <a:txBody>
                    <a:bodyPr/>
                    <a:lstStyle/>
                    <a:p>
                      <a:pPr algn="ctr"/>
                      <a:r>
                        <a:rPr lang="en-US" sz="2400" strike="noStrike" dirty="0">
                          <a:latin typeface="Arial" panose="020B0604020202020204" pitchFamily="34" charset="0"/>
                          <a:cs typeface="Arial" panose="020B0604020202020204" pitchFamily="34" charset="0"/>
                        </a:rPr>
                        <a:t>3</a:t>
                      </a:r>
                    </a:p>
                  </a:txBody>
                  <a:tcPr marL="47625" marR="47625" marT="47625" marB="47625" anchor="ctr"/>
                </a:tc>
                <a:tc>
                  <a:txBody>
                    <a:bodyPr/>
                    <a:lstStyle/>
                    <a:p>
                      <a:pPr algn="ctr"/>
                      <a:r>
                        <a:rPr lang="en-US" sz="2400" dirty="0">
                          <a:latin typeface="Arial" panose="020B0604020202020204" pitchFamily="34" charset="0"/>
                          <a:cs typeface="Arial" panose="020B0604020202020204" pitchFamily="34" charset="0"/>
                        </a:rPr>
                        <a:t>3/50</a:t>
                      </a:r>
                    </a:p>
                  </a:txBody>
                  <a:tcPr/>
                </a:tc>
                <a:tc>
                  <a:txBody>
                    <a:bodyPr/>
                    <a:lstStyle/>
                    <a:p>
                      <a:pPr algn="ctr"/>
                      <a:r>
                        <a:rPr lang="en-US" sz="2400" dirty="0">
                          <a:latin typeface="Arial" panose="020B0604020202020204" pitchFamily="34" charset="0"/>
                          <a:cs typeface="Arial" panose="020B0604020202020204" pitchFamily="34" charset="0"/>
                        </a:rPr>
                        <a:t>6%</a:t>
                      </a:r>
                    </a:p>
                  </a:txBody>
                  <a:tcPr/>
                </a:tc>
                <a:extLst>
                  <a:ext uri="{0D108BD9-81ED-4DB2-BD59-A6C34878D82A}">
                    <a16:rowId xmlns:a16="http://schemas.microsoft.com/office/drawing/2014/main" val="10004"/>
                  </a:ext>
                </a:extLst>
              </a:tr>
              <a:tr h="370840">
                <a:tc>
                  <a:txBody>
                    <a:bodyPr/>
                    <a:lstStyle/>
                    <a:p>
                      <a:pPr algn="ctr"/>
                      <a:r>
                        <a:rPr lang="en-US" sz="2400" dirty="0">
                          <a:latin typeface="Arial" panose="020B0604020202020204" pitchFamily="34" charset="0"/>
                          <a:cs typeface="Arial" panose="020B0604020202020204" pitchFamily="34" charset="0"/>
                        </a:rPr>
                        <a:t>4</a:t>
                      </a:r>
                    </a:p>
                  </a:txBody>
                  <a:tcPr/>
                </a:tc>
                <a:tc>
                  <a:txBody>
                    <a:bodyPr/>
                    <a:lstStyle/>
                    <a:p>
                      <a:pPr algn="ctr"/>
                      <a:r>
                        <a:rPr lang="en-US" sz="2400" strike="noStrike" dirty="0">
                          <a:latin typeface="Arial" panose="020B0604020202020204" pitchFamily="34" charset="0"/>
                          <a:cs typeface="Arial" panose="020B0604020202020204" pitchFamily="34" charset="0"/>
                        </a:rPr>
                        <a:t>1</a:t>
                      </a:r>
                    </a:p>
                  </a:txBody>
                  <a:tcPr/>
                </a:tc>
                <a:tc>
                  <a:txBody>
                    <a:bodyPr/>
                    <a:lstStyle/>
                    <a:p>
                      <a:pPr algn="ctr"/>
                      <a:r>
                        <a:rPr lang="en-US" sz="2400" dirty="0">
                          <a:latin typeface="Arial" panose="020B0604020202020204" pitchFamily="34" charset="0"/>
                          <a:cs typeface="Arial" panose="020B0604020202020204" pitchFamily="34" charset="0"/>
                        </a:rPr>
                        <a:t>1/50</a:t>
                      </a:r>
                    </a:p>
                  </a:txBody>
                  <a:tcPr/>
                </a:tc>
                <a:tc>
                  <a:txBody>
                    <a:bodyPr/>
                    <a:lstStyle/>
                    <a:p>
                      <a:pPr algn="ctr"/>
                      <a:r>
                        <a:rPr lang="en-US" sz="2400" dirty="0">
                          <a:latin typeface="Arial" panose="020B0604020202020204" pitchFamily="34" charset="0"/>
                          <a:cs typeface="Arial" panose="020B0604020202020204" pitchFamily="34" charset="0"/>
                        </a:rPr>
                        <a:t>2%</a:t>
                      </a:r>
                    </a:p>
                  </a:txBody>
                  <a:tcPr/>
                </a:tc>
                <a:extLst>
                  <a:ext uri="{0D108BD9-81ED-4DB2-BD59-A6C34878D82A}">
                    <a16:rowId xmlns:a16="http://schemas.microsoft.com/office/drawing/2014/main" val="10005"/>
                  </a:ext>
                </a:extLst>
              </a:tr>
              <a:tr h="370840">
                <a:tc>
                  <a:txBody>
                    <a:bodyPr/>
                    <a:lstStyle/>
                    <a:p>
                      <a:pPr algn="ctr"/>
                      <a:r>
                        <a:rPr lang="en-US" sz="2400" b="1" dirty="0">
                          <a:latin typeface="Arial" panose="020B0604020202020204" pitchFamily="34" charset="0"/>
                          <a:cs typeface="Arial" panose="020B0604020202020204" pitchFamily="34" charset="0"/>
                        </a:rPr>
                        <a:t>Total</a:t>
                      </a:r>
                    </a:p>
                  </a:txBody>
                  <a:tcPr/>
                </a:tc>
                <a:tc>
                  <a:txBody>
                    <a:bodyPr/>
                    <a:lstStyle/>
                    <a:p>
                      <a:pPr algn="ctr"/>
                      <a:r>
                        <a:rPr lang="en-US" sz="2400" b="1" strike="noStrike" dirty="0">
                          <a:latin typeface="Arial" panose="020B0604020202020204" pitchFamily="34" charset="0"/>
                          <a:cs typeface="Arial" panose="020B0604020202020204" pitchFamily="34" charset="0"/>
                        </a:rPr>
                        <a:t>50</a:t>
                      </a:r>
                    </a:p>
                  </a:txBody>
                  <a:tcPr/>
                </a:tc>
                <a:tc>
                  <a:txBody>
                    <a:bodyPr/>
                    <a:lstStyle/>
                    <a:p>
                      <a:pPr algn="ctr"/>
                      <a:r>
                        <a:rPr lang="en-US" sz="2400" b="1" dirty="0">
                          <a:latin typeface="Arial" panose="020B0604020202020204" pitchFamily="34" charset="0"/>
                          <a:cs typeface="Arial" panose="020B0604020202020204" pitchFamily="34" charset="0"/>
                        </a:rPr>
                        <a:t>1</a:t>
                      </a:r>
                    </a:p>
                  </a:txBody>
                  <a:tcPr/>
                </a:tc>
                <a:tc>
                  <a:txBody>
                    <a:bodyPr/>
                    <a:lstStyle/>
                    <a:p>
                      <a:pPr algn="ctr"/>
                      <a:r>
                        <a:rPr lang="en-US" sz="2400" b="1" dirty="0">
                          <a:latin typeface="Arial" panose="020B0604020202020204" pitchFamily="34" charset="0"/>
                          <a:cs typeface="Arial" panose="020B0604020202020204" pitchFamily="34" charset="0"/>
                        </a:rPr>
                        <a:t>100%</a:t>
                      </a:r>
                    </a:p>
                  </a:txBody>
                  <a:tcPr/>
                </a:tc>
                <a:extLst>
                  <a:ext uri="{0D108BD9-81ED-4DB2-BD59-A6C34878D82A}">
                    <a16:rowId xmlns:a16="http://schemas.microsoft.com/office/drawing/2014/main" val="10006"/>
                  </a:ext>
                </a:extLst>
              </a:tr>
            </a:tbl>
          </a:graphicData>
        </a:graphic>
      </p:graphicFrame>
      <p:sp>
        <p:nvSpPr>
          <p:cNvPr id="8" name="TextBox 7"/>
          <p:cNvSpPr txBox="1"/>
          <p:nvPr/>
        </p:nvSpPr>
        <p:spPr>
          <a:xfrm>
            <a:off x="195942" y="5565234"/>
            <a:ext cx="12562114" cy="461665"/>
          </a:xfrm>
          <a:prstGeom prst="rect">
            <a:avLst/>
          </a:prstGeom>
          <a:noFill/>
        </p:spPr>
        <p:txBody>
          <a:bodyPr wrap="square" rtlCol="0">
            <a:spAutoFit/>
          </a:bodyPr>
          <a:lstStyle/>
          <a:p>
            <a:r>
              <a:rPr lang="en-US" sz="2400" b="1" dirty="0">
                <a:solidFill>
                  <a:schemeClr val="accent6">
                    <a:lumMod val="75000"/>
                  </a:schemeClr>
                </a:solidFill>
                <a:latin typeface="Arial" panose="020B0604020202020204" pitchFamily="34" charset="0"/>
                <a:cs typeface="Arial" panose="020B0604020202020204" pitchFamily="34" charset="0"/>
              </a:rPr>
              <a:t>(c) What percentage of households has one or two children under the age of 5?</a:t>
            </a:r>
          </a:p>
        </p:txBody>
      </p:sp>
      <p:sp>
        <p:nvSpPr>
          <p:cNvPr id="9" name="TextBox 8"/>
          <p:cNvSpPr txBox="1"/>
          <p:nvPr/>
        </p:nvSpPr>
        <p:spPr>
          <a:xfrm>
            <a:off x="5553890" y="5103569"/>
            <a:ext cx="1236618"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24%</a:t>
            </a:r>
          </a:p>
        </p:txBody>
      </p:sp>
      <p:sp>
        <p:nvSpPr>
          <p:cNvPr id="10" name="TextBox 9"/>
          <p:cNvSpPr txBox="1"/>
          <p:nvPr/>
        </p:nvSpPr>
        <p:spPr>
          <a:xfrm>
            <a:off x="4639490" y="6026899"/>
            <a:ext cx="2492830"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36%+24%=60%</a:t>
            </a:r>
          </a:p>
        </p:txBody>
      </p:sp>
      <p:sp>
        <p:nvSpPr>
          <p:cNvPr id="11" name="Rectangle 10"/>
          <p:cNvSpPr/>
          <p:nvPr/>
        </p:nvSpPr>
        <p:spPr>
          <a:xfrm>
            <a:off x="9261614" y="956392"/>
            <a:ext cx="1989482" cy="36542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934054" y="2686929"/>
            <a:ext cx="10630417" cy="54864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11"/>
          <p:cNvSpPr/>
          <p:nvPr/>
        </p:nvSpPr>
        <p:spPr>
          <a:xfrm>
            <a:off x="931706" y="2237844"/>
            <a:ext cx="10630417" cy="995377"/>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619921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0" nodeType="clickEffect">
                                  <p:stCondLst>
                                    <p:cond delay="0"/>
                                  </p:stCondLst>
                                  <p:childTnLst>
                                    <p:animEffect transition="out" filter="box(in)">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par>
                                <p:cTn id="33" presetID="1" presetClass="exit" presetSubtype="0" fill="hold" grpId="1" nodeType="withEffect">
                                  <p:stCondLst>
                                    <p:cond delay="0"/>
                                  </p:stCondLst>
                                  <p:childTnLst>
                                    <p:set>
                                      <p:cBhvr>
                                        <p:cTn id="34" dur="1" fill="hold">
                                          <p:stCondLst>
                                            <p:cond delay="0"/>
                                          </p:stCondLst>
                                        </p:cTn>
                                        <p:tgtEl>
                                          <p:spTgt spid="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inVertical)">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down)">
                                      <p:cBhvr>
                                        <p:cTn id="4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P spid="11" grpId="0" animBg="1"/>
      <p:bldP spid="5" grpId="0" animBg="1"/>
      <p:bldP spid="5" grpId="1"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135973931"/>
              </p:ext>
            </p:extLst>
          </p:nvPr>
        </p:nvGraphicFramePr>
        <p:xfrm>
          <a:off x="1469584" y="2116518"/>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05543" y="979981"/>
            <a:ext cx="12562114" cy="461665"/>
          </a:xfrm>
          <a:prstGeom prst="rect">
            <a:avLst/>
          </a:prstGeom>
          <a:noFill/>
        </p:spPr>
        <p:txBody>
          <a:bodyPr wrap="square" rtlCol="0">
            <a:spAutoFit/>
          </a:bodyPr>
          <a:lstStyle/>
          <a:p>
            <a:r>
              <a:rPr lang="en-US" sz="2400" b="1" dirty="0">
                <a:solidFill>
                  <a:schemeClr val="accent6">
                    <a:lumMod val="75000"/>
                  </a:schemeClr>
                </a:solidFill>
                <a:latin typeface="Arial" panose="020B0604020202020204" pitchFamily="34" charset="0"/>
                <a:cs typeface="Arial" panose="020B0604020202020204" pitchFamily="34" charset="0"/>
              </a:rPr>
              <a:t>(d) Plot a frequency histogram for the number of households.</a:t>
            </a:r>
          </a:p>
        </p:txBody>
      </p:sp>
      <p:pic>
        <p:nvPicPr>
          <p:cNvPr id="4" name="Picture 3"/>
          <p:cNvPicPr>
            <a:picLocks noChangeAspect="1"/>
          </p:cNvPicPr>
          <p:nvPr/>
        </p:nvPicPr>
        <p:blipFill>
          <a:blip r:embed="rId3"/>
          <a:stretch>
            <a:fillRect/>
          </a:stretch>
        </p:blipFill>
        <p:spPr>
          <a:xfrm>
            <a:off x="7326433" y="1550644"/>
            <a:ext cx="4626416" cy="2597874"/>
          </a:xfrm>
          <a:prstGeom prst="rect">
            <a:avLst/>
          </a:prstGeom>
        </p:spPr>
      </p:pic>
    </p:spTree>
    <p:extLst>
      <p:ext uri="{BB962C8B-B14F-4D97-AF65-F5344CB8AC3E}">
        <p14:creationId xmlns:p14="http://schemas.microsoft.com/office/powerpoint/2010/main" val="45286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graphicEl>
                                              <a:chart seriesIdx="-4" categoryIdx="0" bldStep="category"/>
                                            </p:graphicEl>
                                          </p:spTgt>
                                        </p:tgtEl>
                                        <p:attrNameLst>
                                          <p:attrName>style.visibility</p:attrName>
                                        </p:attrNameLst>
                                      </p:cBhvr>
                                      <p:to>
                                        <p:strVal val="visible"/>
                                      </p:to>
                                    </p:set>
                                    <p:animEffect transition="in" filter="wipe(down)">
                                      <p:cBhvr>
                                        <p:cTn id="7" dur="500"/>
                                        <p:tgtEl>
                                          <p:spTgt spid="2">
                                            <p:graphicEl>
                                              <a:chart seriesIdx="-4" categoryIdx="0" bldStep="category"/>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graphicEl>
                                              <a:chart seriesIdx="-4" categoryIdx="1" bldStep="category"/>
                                            </p:graphicEl>
                                          </p:spTgt>
                                        </p:tgtEl>
                                        <p:attrNameLst>
                                          <p:attrName>style.visibility</p:attrName>
                                        </p:attrNameLst>
                                      </p:cBhvr>
                                      <p:to>
                                        <p:strVal val="visible"/>
                                      </p:to>
                                    </p:set>
                                    <p:animEffect transition="in" filter="wipe(down)">
                                      <p:cBhvr>
                                        <p:cTn id="12" dur="500"/>
                                        <p:tgtEl>
                                          <p:spTgt spid="2">
                                            <p:graphicEl>
                                              <a:chart seriesIdx="-4" categoryIdx="1"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graphicEl>
                                              <a:chart seriesIdx="-4" categoryIdx="2" bldStep="category"/>
                                            </p:graphicEl>
                                          </p:spTgt>
                                        </p:tgtEl>
                                        <p:attrNameLst>
                                          <p:attrName>style.visibility</p:attrName>
                                        </p:attrNameLst>
                                      </p:cBhvr>
                                      <p:to>
                                        <p:strVal val="visible"/>
                                      </p:to>
                                    </p:set>
                                    <p:animEffect transition="in" filter="wipe(down)">
                                      <p:cBhvr>
                                        <p:cTn id="17" dur="500"/>
                                        <p:tgtEl>
                                          <p:spTgt spid="2">
                                            <p:graphicEl>
                                              <a:chart seriesIdx="-4" categoryIdx="2"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graphicEl>
                                              <a:chart seriesIdx="-4" categoryIdx="3" bldStep="category"/>
                                            </p:graphicEl>
                                          </p:spTgt>
                                        </p:tgtEl>
                                        <p:attrNameLst>
                                          <p:attrName>style.visibility</p:attrName>
                                        </p:attrNameLst>
                                      </p:cBhvr>
                                      <p:to>
                                        <p:strVal val="visible"/>
                                      </p:to>
                                    </p:set>
                                    <p:animEffect transition="in" filter="wipe(down)">
                                      <p:cBhvr>
                                        <p:cTn id="22" dur="500"/>
                                        <p:tgtEl>
                                          <p:spTgt spid="2">
                                            <p:graphicEl>
                                              <a:chart seriesIdx="-4" categoryIdx="3" bldStep="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graphicEl>
                                              <a:chart seriesIdx="-4" categoryIdx="4" bldStep="category"/>
                                            </p:graphicEl>
                                          </p:spTgt>
                                        </p:tgtEl>
                                        <p:attrNameLst>
                                          <p:attrName>style.visibility</p:attrName>
                                        </p:attrNameLst>
                                      </p:cBhvr>
                                      <p:to>
                                        <p:strVal val="visible"/>
                                      </p:to>
                                    </p:set>
                                    <p:animEffect transition="in" filter="wipe(down)">
                                      <p:cBhvr>
                                        <p:cTn id="27" dur="500"/>
                                        <p:tgtEl>
                                          <p:spTgt spid="2">
                                            <p:graphicEl>
                                              <a:chart seriesIdx="-4" categoryIdx="4"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category"/>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A01324-04A8-4F0B-B41D-FEFB7D509D3D}"/>
              </a:ext>
            </a:extLst>
          </p:cNvPr>
          <p:cNvSpPr txBox="1"/>
          <p:nvPr/>
        </p:nvSpPr>
        <p:spPr>
          <a:xfrm>
            <a:off x="1186540" y="521788"/>
            <a:ext cx="1547949"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a:solidFill>
                  <a:schemeClr val="tx1"/>
                </a:solidFill>
                <a:latin typeface="Arial" panose="020B0604020202020204" pitchFamily="34" charset="0"/>
                <a:cs typeface="Arial" panose="020B0604020202020204" pitchFamily="34" charset="0"/>
              </a:rPr>
              <a:t>Example :</a:t>
            </a:r>
          </a:p>
        </p:txBody>
      </p:sp>
      <p:sp>
        <p:nvSpPr>
          <p:cNvPr id="3" name="TextBox 2">
            <a:extLst>
              <a:ext uri="{FF2B5EF4-FFF2-40B4-BE49-F238E27FC236}">
                <a16:creationId xmlns:a16="http://schemas.microsoft.com/office/drawing/2014/main" id="{A6B7A88F-BB22-4FD4-98B1-A4E2FB3250D4}"/>
              </a:ext>
            </a:extLst>
          </p:cNvPr>
          <p:cNvSpPr txBox="1"/>
          <p:nvPr/>
        </p:nvSpPr>
        <p:spPr>
          <a:xfrm>
            <a:off x="1084940" y="1145791"/>
            <a:ext cx="10639699" cy="156966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Make a </a:t>
            </a:r>
            <a:r>
              <a:rPr lang="en-US" sz="2400" b="1" dirty="0">
                <a:latin typeface="Arial" panose="020B0604020202020204" pitchFamily="34" charset="0"/>
                <a:cs typeface="Arial" panose="020B0604020202020204" pitchFamily="34" charset="0"/>
              </a:rPr>
              <a:t>dot plot</a:t>
            </a:r>
            <a:r>
              <a:rPr lang="en-US" sz="2400" dirty="0">
                <a:latin typeface="Arial" panose="020B0604020202020204" pitchFamily="34" charset="0"/>
                <a:cs typeface="Arial" panose="020B0604020202020204" pitchFamily="34" charset="0"/>
              </a:rPr>
              <a:t> (or </a:t>
            </a:r>
            <a:r>
              <a:rPr lang="en-US" sz="2400" b="1" dirty="0">
                <a:latin typeface="Arial" panose="020B0604020202020204" pitchFamily="34" charset="0"/>
                <a:cs typeface="Arial" panose="020B0604020202020204" pitchFamily="34" charset="0"/>
              </a:rPr>
              <a:t>line plot</a:t>
            </a:r>
            <a:r>
              <a:rPr lang="en-US" sz="2400" dirty="0">
                <a:latin typeface="Arial" panose="020B0604020202020204" pitchFamily="34" charset="0"/>
                <a:cs typeface="Arial" panose="020B0604020202020204" pitchFamily="34" charset="0"/>
              </a:rPr>
              <a:t>) for the (discrete) variable, number of customers</a:t>
            </a:r>
          </a:p>
          <a:p>
            <a:endParaRPr lang="en-US" sz="2400" dirty="0">
              <a:latin typeface="Arial" panose="020B0604020202020204" pitchFamily="34" charset="0"/>
              <a:cs typeface="Arial" panose="020B0604020202020204" pitchFamily="34" charset="0"/>
            </a:endParaRPr>
          </a:p>
          <a:p>
            <a:pPr algn="ctr"/>
            <a:r>
              <a:rPr lang="en-US" sz="2400" dirty="0">
                <a:latin typeface="Arial" panose="020B0604020202020204" pitchFamily="34" charset="0"/>
                <a:cs typeface="Arial" panose="020B0604020202020204" pitchFamily="34" charset="0"/>
              </a:rPr>
              <a:t>3, 5, 3, 1, 6, 4, 3, 4</a:t>
            </a:r>
          </a:p>
        </p:txBody>
      </p:sp>
      <p:graphicFrame>
        <p:nvGraphicFramePr>
          <p:cNvPr id="4" name="Chart 3">
            <a:extLst>
              <a:ext uri="{FF2B5EF4-FFF2-40B4-BE49-F238E27FC236}">
                <a16:creationId xmlns:a16="http://schemas.microsoft.com/office/drawing/2014/main" id="{0C75808C-65BF-410E-B281-2066295E6CA2}"/>
              </a:ext>
            </a:extLst>
          </p:cNvPr>
          <p:cNvGraphicFramePr/>
          <p:nvPr>
            <p:extLst>
              <p:ext uri="{D42A27DB-BD31-4B8C-83A1-F6EECF244321}">
                <p14:modId xmlns:p14="http://schemas.microsoft.com/office/powerpoint/2010/main" val="1976481717"/>
              </p:ext>
            </p:extLst>
          </p:nvPr>
        </p:nvGraphicFramePr>
        <p:xfrm>
          <a:off x="3155509" y="2347572"/>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Oval 5">
            <a:extLst>
              <a:ext uri="{FF2B5EF4-FFF2-40B4-BE49-F238E27FC236}">
                <a16:creationId xmlns:a16="http://schemas.microsoft.com/office/drawing/2014/main" id="{5414955F-9F8C-4767-A530-2804CA8C0A37}"/>
              </a:ext>
            </a:extLst>
          </p:cNvPr>
          <p:cNvSpPr/>
          <p:nvPr/>
        </p:nvSpPr>
        <p:spPr>
          <a:xfrm>
            <a:off x="3647247" y="5163440"/>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959397EF-349E-488B-A6C5-F03806522061}"/>
              </a:ext>
            </a:extLst>
          </p:cNvPr>
          <p:cNvSpPr/>
          <p:nvPr/>
        </p:nvSpPr>
        <p:spPr>
          <a:xfrm>
            <a:off x="5578292" y="4336500"/>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110157B7-EB86-4350-B08F-24A00D250F9D}"/>
              </a:ext>
            </a:extLst>
          </p:cNvPr>
          <p:cNvSpPr/>
          <p:nvPr/>
        </p:nvSpPr>
        <p:spPr>
          <a:xfrm>
            <a:off x="5578292" y="4749970"/>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099BA4F6-5A8D-414B-8BEA-3C01CA9C7FAA}"/>
              </a:ext>
            </a:extLst>
          </p:cNvPr>
          <p:cNvSpPr/>
          <p:nvPr/>
        </p:nvSpPr>
        <p:spPr>
          <a:xfrm>
            <a:off x="5578292" y="5163440"/>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EFB2755E-3A3C-4A47-BC0A-7940D03C9DE4}"/>
              </a:ext>
            </a:extLst>
          </p:cNvPr>
          <p:cNvSpPr/>
          <p:nvPr/>
        </p:nvSpPr>
        <p:spPr>
          <a:xfrm>
            <a:off x="6552495" y="4749970"/>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C2A6FFB2-8F3F-4B00-918B-E967D8B1189F}"/>
              </a:ext>
            </a:extLst>
          </p:cNvPr>
          <p:cNvSpPr/>
          <p:nvPr/>
        </p:nvSpPr>
        <p:spPr>
          <a:xfrm>
            <a:off x="6552495" y="5164265"/>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1519BFA1-D6C7-4BA6-8E18-E9B68B246C9D}"/>
              </a:ext>
            </a:extLst>
          </p:cNvPr>
          <p:cNvSpPr/>
          <p:nvPr/>
        </p:nvSpPr>
        <p:spPr>
          <a:xfrm>
            <a:off x="7520911" y="5164265"/>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BB4D607-FCB3-4156-81A3-46F57F1BEDE0}"/>
              </a:ext>
            </a:extLst>
          </p:cNvPr>
          <p:cNvSpPr/>
          <p:nvPr/>
        </p:nvSpPr>
        <p:spPr>
          <a:xfrm>
            <a:off x="8489327" y="5164265"/>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7088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6" grpId="0" animBg="1"/>
      <p:bldP spid="7" grpId="0" animBg="1"/>
      <p:bldP spid="8" grpId="0" animBg="1"/>
      <p:bldP spid="9" grpId="0" animBg="1"/>
      <p:bldP spid="10" grpId="0" animBg="1"/>
      <p:bldP spid="11" grpId="0" animBg="1"/>
      <p:bldP spid="14"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A01324-04A8-4F0B-B41D-FEFB7D509D3D}"/>
              </a:ext>
            </a:extLst>
          </p:cNvPr>
          <p:cNvSpPr txBox="1"/>
          <p:nvPr/>
        </p:nvSpPr>
        <p:spPr>
          <a:xfrm>
            <a:off x="1186540" y="521788"/>
            <a:ext cx="1547949"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a:solidFill>
                  <a:schemeClr val="tx1"/>
                </a:solidFill>
                <a:latin typeface="Arial" panose="020B0604020202020204" pitchFamily="34" charset="0"/>
                <a:cs typeface="Arial" panose="020B0604020202020204" pitchFamily="34" charset="0"/>
              </a:rPr>
              <a:t>Example :</a:t>
            </a:r>
          </a:p>
        </p:txBody>
      </p:sp>
      <p:sp>
        <p:nvSpPr>
          <p:cNvPr id="3" name="TextBox 2">
            <a:extLst>
              <a:ext uri="{FF2B5EF4-FFF2-40B4-BE49-F238E27FC236}">
                <a16:creationId xmlns:a16="http://schemas.microsoft.com/office/drawing/2014/main" id="{A6B7A88F-BB22-4FD4-98B1-A4E2FB3250D4}"/>
              </a:ext>
            </a:extLst>
          </p:cNvPr>
          <p:cNvSpPr txBox="1"/>
          <p:nvPr/>
        </p:nvSpPr>
        <p:spPr>
          <a:xfrm>
            <a:off x="1084940" y="1145791"/>
            <a:ext cx="10639699" cy="156966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Make a </a:t>
            </a:r>
            <a:r>
              <a:rPr lang="en-US" sz="2400" b="1" dirty="0">
                <a:latin typeface="Arial" panose="020B0604020202020204" pitchFamily="34" charset="0"/>
                <a:cs typeface="Arial" panose="020B0604020202020204" pitchFamily="34" charset="0"/>
              </a:rPr>
              <a:t>dot plot</a:t>
            </a:r>
            <a:r>
              <a:rPr lang="en-US" sz="2400" dirty="0">
                <a:latin typeface="Arial" panose="020B0604020202020204" pitchFamily="34" charset="0"/>
                <a:cs typeface="Arial" panose="020B0604020202020204" pitchFamily="34" charset="0"/>
              </a:rPr>
              <a:t> (or </a:t>
            </a:r>
            <a:r>
              <a:rPr lang="en-US" sz="2400" b="1" dirty="0">
                <a:latin typeface="Arial" panose="020B0604020202020204" pitchFamily="34" charset="0"/>
                <a:cs typeface="Arial" panose="020B0604020202020204" pitchFamily="34" charset="0"/>
              </a:rPr>
              <a:t>line plot</a:t>
            </a:r>
            <a:r>
              <a:rPr lang="en-US" sz="2400" dirty="0">
                <a:latin typeface="Arial" panose="020B0604020202020204" pitchFamily="34" charset="0"/>
                <a:cs typeface="Arial" panose="020B0604020202020204" pitchFamily="34" charset="0"/>
              </a:rPr>
              <a:t>) for the (discrete) variable, number of customers</a:t>
            </a:r>
          </a:p>
          <a:p>
            <a:endParaRPr lang="en-US" sz="2400" dirty="0">
              <a:latin typeface="Arial" panose="020B0604020202020204" pitchFamily="34" charset="0"/>
              <a:cs typeface="Arial" panose="020B0604020202020204" pitchFamily="34" charset="0"/>
            </a:endParaRPr>
          </a:p>
          <a:p>
            <a:pPr algn="ctr"/>
            <a:r>
              <a:rPr lang="en-US" sz="2400" dirty="0">
                <a:latin typeface="Arial" panose="020B0604020202020204" pitchFamily="34" charset="0"/>
                <a:cs typeface="Arial" panose="020B0604020202020204" pitchFamily="34" charset="0"/>
              </a:rPr>
              <a:t>3, 5, 3, 1, 6, 4, 3, 4</a:t>
            </a:r>
          </a:p>
        </p:txBody>
      </p:sp>
      <p:graphicFrame>
        <p:nvGraphicFramePr>
          <p:cNvPr id="4" name="Chart 3">
            <a:extLst>
              <a:ext uri="{FF2B5EF4-FFF2-40B4-BE49-F238E27FC236}">
                <a16:creationId xmlns:a16="http://schemas.microsoft.com/office/drawing/2014/main" id="{0C75808C-65BF-410E-B281-2066295E6CA2}"/>
              </a:ext>
            </a:extLst>
          </p:cNvPr>
          <p:cNvGraphicFramePr/>
          <p:nvPr>
            <p:extLst>
              <p:ext uri="{D42A27DB-BD31-4B8C-83A1-F6EECF244321}">
                <p14:modId xmlns:p14="http://schemas.microsoft.com/office/powerpoint/2010/main" val="926700451"/>
              </p:ext>
            </p:extLst>
          </p:nvPr>
        </p:nvGraphicFramePr>
        <p:xfrm>
          <a:off x="3155509" y="2347572"/>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Multiplication Sign 4">
            <a:extLst>
              <a:ext uri="{FF2B5EF4-FFF2-40B4-BE49-F238E27FC236}">
                <a16:creationId xmlns:a16="http://schemas.microsoft.com/office/drawing/2014/main" id="{34DFB0DE-0538-4C07-9D62-169CF09CE156}"/>
              </a:ext>
            </a:extLst>
          </p:cNvPr>
          <p:cNvSpPr/>
          <p:nvPr/>
        </p:nvSpPr>
        <p:spPr>
          <a:xfrm>
            <a:off x="3555269" y="5012670"/>
            <a:ext cx="514791" cy="51016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Multiplication Sign 15">
            <a:extLst>
              <a:ext uri="{FF2B5EF4-FFF2-40B4-BE49-F238E27FC236}">
                <a16:creationId xmlns:a16="http://schemas.microsoft.com/office/drawing/2014/main" id="{DA15DB5D-7265-475C-A13E-414DFE770420}"/>
              </a:ext>
            </a:extLst>
          </p:cNvPr>
          <p:cNvSpPr/>
          <p:nvPr/>
        </p:nvSpPr>
        <p:spPr>
          <a:xfrm>
            <a:off x="5433261" y="5001875"/>
            <a:ext cx="514791" cy="51016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Multiplication Sign 16">
            <a:extLst>
              <a:ext uri="{FF2B5EF4-FFF2-40B4-BE49-F238E27FC236}">
                <a16:creationId xmlns:a16="http://schemas.microsoft.com/office/drawing/2014/main" id="{4F0A04A1-D300-442D-92BC-03C13EF975C3}"/>
              </a:ext>
            </a:extLst>
          </p:cNvPr>
          <p:cNvSpPr/>
          <p:nvPr/>
        </p:nvSpPr>
        <p:spPr>
          <a:xfrm>
            <a:off x="5416338" y="4148918"/>
            <a:ext cx="514791" cy="51016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ultiplication Sign 17">
            <a:extLst>
              <a:ext uri="{FF2B5EF4-FFF2-40B4-BE49-F238E27FC236}">
                <a16:creationId xmlns:a16="http://schemas.microsoft.com/office/drawing/2014/main" id="{88250FFD-2E59-4EEC-A074-CB4F25ECE86E}"/>
              </a:ext>
            </a:extLst>
          </p:cNvPr>
          <p:cNvSpPr/>
          <p:nvPr/>
        </p:nvSpPr>
        <p:spPr>
          <a:xfrm>
            <a:off x="5431874" y="4576691"/>
            <a:ext cx="514791" cy="51016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Multiplication Sign 18">
            <a:extLst>
              <a:ext uri="{FF2B5EF4-FFF2-40B4-BE49-F238E27FC236}">
                <a16:creationId xmlns:a16="http://schemas.microsoft.com/office/drawing/2014/main" id="{564CF4C5-334B-4596-BE24-A31FB4F035AE}"/>
              </a:ext>
            </a:extLst>
          </p:cNvPr>
          <p:cNvSpPr/>
          <p:nvPr/>
        </p:nvSpPr>
        <p:spPr>
          <a:xfrm>
            <a:off x="6406202" y="4576691"/>
            <a:ext cx="514791" cy="51016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ultiplication Sign 19">
            <a:extLst>
              <a:ext uri="{FF2B5EF4-FFF2-40B4-BE49-F238E27FC236}">
                <a16:creationId xmlns:a16="http://schemas.microsoft.com/office/drawing/2014/main" id="{A34D65DB-905A-4ABE-9BDD-F12A0A74D630}"/>
              </a:ext>
            </a:extLst>
          </p:cNvPr>
          <p:cNvSpPr/>
          <p:nvPr/>
        </p:nvSpPr>
        <p:spPr>
          <a:xfrm>
            <a:off x="6418429" y="5000925"/>
            <a:ext cx="514791" cy="51016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ultiplication Sign 20">
            <a:extLst>
              <a:ext uri="{FF2B5EF4-FFF2-40B4-BE49-F238E27FC236}">
                <a16:creationId xmlns:a16="http://schemas.microsoft.com/office/drawing/2014/main" id="{9822CA6F-B471-4ADB-8A8A-892D632CF492}"/>
              </a:ext>
            </a:extLst>
          </p:cNvPr>
          <p:cNvSpPr/>
          <p:nvPr/>
        </p:nvSpPr>
        <p:spPr>
          <a:xfrm>
            <a:off x="8354189" y="4994577"/>
            <a:ext cx="514791" cy="51016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ultiplication Sign 21">
            <a:extLst>
              <a:ext uri="{FF2B5EF4-FFF2-40B4-BE49-F238E27FC236}">
                <a16:creationId xmlns:a16="http://schemas.microsoft.com/office/drawing/2014/main" id="{126FF34A-444A-45BC-B10A-388D05DD20DF}"/>
              </a:ext>
            </a:extLst>
          </p:cNvPr>
          <p:cNvSpPr/>
          <p:nvPr/>
        </p:nvSpPr>
        <p:spPr>
          <a:xfrm>
            <a:off x="7375020" y="4994577"/>
            <a:ext cx="514791" cy="51016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3235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9050" y="3055561"/>
            <a:ext cx="8329524" cy="1107996"/>
          </a:xfrm>
          <a:prstGeom prst="rect">
            <a:avLst/>
          </a:prstGeom>
          <a:noFill/>
        </p:spPr>
        <p:txBody>
          <a:bodyPr wrap="none" rtlCol="0">
            <a:spAutoFit/>
          </a:bodyPr>
          <a:lstStyle/>
          <a:p>
            <a:r>
              <a:rPr lang="en-US" sz="6600" b="1" dirty="0">
                <a:solidFill>
                  <a:srgbClr val="FF0000"/>
                </a:solidFill>
                <a:latin typeface="Arial" panose="020B0604020202020204" pitchFamily="34" charset="0"/>
                <a:cs typeface="Arial" panose="020B0604020202020204" pitchFamily="34" charset="0"/>
              </a:rPr>
              <a:t>Continuous variable</a:t>
            </a:r>
          </a:p>
        </p:txBody>
      </p:sp>
    </p:spTree>
    <p:extLst>
      <p:ext uri="{BB962C8B-B14F-4D97-AF65-F5344CB8AC3E}">
        <p14:creationId xmlns:p14="http://schemas.microsoft.com/office/powerpoint/2010/main" val="3242562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13560" y="1075510"/>
            <a:ext cx="8305800" cy="1200329"/>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Tuition </a:t>
            </a:r>
            <a:r>
              <a:rPr lang="en-US" sz="2400" dirty="0">
                <a:latin typeface="Arial" panose="020B0604020202020204" pitchFamily="34" charset="0"/>
                <a:cs typeface="Arial" panose="020B0604020202020204" pitchFamily="34" charset="0"/>
              </a:rPr>
              <a:t>The following data represent the tuition for all 2-year public community college in California in 2009-2010. Tuition (dollars) Number of community colleges.(Pg. 93):  </a:t>
            </a:r>
          </a:p>
        </p:txBody>
      </p:sp>
      <p:sp>
        <p:nvSpPr>
          <p:cNvPr id="4" name="TextBox 3"/>
          <p:cNvSpPr txBox="1"/>
          <p:nvPr/>
        </p:nvSpPr>
        <p:spPr>
          <a:xfrm>
            <a:off x="1905000" y="502920"/>
            <a:ext cx="1639389"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a:solidFill>
                  <a:schemeClr val="tx1"/>
                </a:solidFill>
                <a:latin typeface="Arial" panose="020B0604020202020204" pitchFamily="34" charset="0"/>
                <a:cs typeface="Arial" panose="020B0604020202020204" pitchFamily="34" charset="0"/>
              </a:rPr>
              <a:t>Example:</a:t>
            </a:r>
          </a:p>
        </p:txBody>
      </p:sp>
      <p:graphicFrame>
        <p:nvGraphicFramePr>
          <p:cNvPr id="7" name="Table 6"/>
          <p:cNvGraphicFramePr>
            <a:graphicFrameLocks noGrp="1"/>
          </p:cNvGraphicFramePr>
          <p:nvPr>
            <p:extLst>
              <p:ext uri="{D42A27DB-BD31-4B8C-83A1-F6EECF244321}">
                <p14:modId xmlns:p14="http://schemas.microsoft.com/office/powerpoint/2010/main" val="3957177422"/>
              </p:ext>
            </p:extLst>
          </p:nvPr>
        </p:nvGraphicFramePr>
        <p:xfrm>
          <a:off x="2120535" y="2415792"/>
          <a:ext cx="7885613" cy="4114800"/>
        </p:xfrm>
        <a:graphic>
          <a:graphicData uri="http://schemas.openxmlformats.org/drawingml/2006/table">
            <a:tbl>
              <a:tblPr firstRow="1" bandRow="1">
                <a:tableStyleId>{E8B1032C-EA38-4F05-BA0D-38AFFFC7BED3}</a:tableStyleId>
              </a:tblPr>
              <a:tblGrid>
                <a:gridCol w="2801468">
                  <a:extLst>
                    <a:ext uri="{9D8B030D-6E8A-4147-A177-3AD203B41FA5}">
                      <a16:colId xmlns:a16="http://schemas.microsoft.com/office/drawing/2014/main" val="20000"/>
                    </a:ext>
                  </a:extLst>
                </a:gridCol>
                <a:gridCol w="5084145">
                  <a:extLst>
                    <a:ext uri="{9D8B030D-6E8A-4147-A177-3AD203B41FA5}">
                      <a16:colId xmlns:a16="http://schemas.microsoft.com/office/drawing/2014/main" val="20001"/>
                    </a:ext>
                  </a:extLst>
                </a:gridCol>
              </a:tblGrid>
              <a:tr h="370840">
                <a:tc>
                  <a:txBody>
                    <a:bodyPr/>
                    <a:lstStyle/>
                    <a:p>
                      <a:pPr algn="ctr"/>
                      <a:r>
                        <a:rPr lang="en-US" sz="2400" dirty="0">
                          <a:latin typeface="Arial" panose="020B0604020202020204" pitchFamily="34" charset="0"/>
                          <a:cs typeface="Arial" panose="020B0604020202020204" pitchFamily="34" charset="0"/>
                        </a:rPr>
                        <a:t>Tuition(dollars)</a:t>
                      </a:r>
                    </a:p>
                  </a:txBody>
                  <a:tcPr/>
                </a:tc>
                <a:tc>
                  <a:txBody>
                    <a:bodyPr/>
                    <a:lstStyle/>
                    <a:p>
                      <a:pPr algn="ctr"/>
                      <a:r>
                        <a:rPr lang="en-US" sz="2400" dirty="0">
                          <a:latin typeface="Arial" panose="020B0604020202020204" pitchFamily="34" charset="0"/>
                          <a:cs typeface="Arial" panose="020B0604020202020204" pitchFamily="34" charset="0"/>
                        </a:rPr>
                        <a:t>Number of community collage</a:t>
                      </a:r>
                    </a:p>
                  </a:txBody>
                  <a:tcPr/>
                </a:tc>
                <a:extLst>
                  <a:ext uri="{0D108BD9-81ED-4DB2-BD59-A6C34878D82A}">
                    <a16:rowId xmlns:a16="http://schemas.microsoft.com/office/drawing/2014/main" val="10000"/>
                  </a:ext>
                </a:extLst>
              </a:tr>
              <a:tr h="370840">
                <a:tc>
                  <a:txBody>
                    <a:bodyPr/>
                    <a:lstStyle/>
                    <a:p>
                      <a:pPr algn="ctr" fontAlgn="base"/>
                      <a:r>
                        <a:rPr lang="en-US" sz="2400" b="0" i="0" dirty="0">
                          <a:solidFill>
                            <a:srgbClr val="333333"/>
                          </a:solidFill>
                          <a:latin typeface="Arial" panose="020B0604020202020204" pitchFamily="34" charset="0"/>
                          <a:cs typeface="Arial" panose="020B0604020202020204" pitchFamily="34" charset="0"/>
                        </a:rPr>
                        <a:t>775 - 799</a:t>
                      </a:r>
                    </a:p>
                  </a:txBody>
                  <a:tcPr/>
                </a:tc>
                <a:tc>
                  <a:txBody>
                    <a:bodyPr/>
                    <a:lstStyle/>
                    <a:p>
                      <a:pPr algn="ctr"/>
                      <a:r>
                        <a:rPr lang="en-US" sz="2400" strike="noStrike" dirty="0">
                          <a:latin typeface="Arial" panose="020B0604020202020204" pitchFamily="34" charset="0"/>
                          <a:cs typeface="Arial" panose="020B0604020202020204" pitchFamily="34" charset="0"/>
                        </a:rPr>
                        <a:t>22</a:t>
                      </a:r>
                    </a:p>
                  </a:txBody>
                  <a:tcPr/>
                </a:tc>
                <a:extLst>
                  <a:ext uri="{0D108BD9-81ED-4DB2-BD59-A6C34878D82A}">
                    <a16:rowId xmlns:a16="http://schemas.microsoft.com/office/drawing/2014/main" val="10001"/>
                  </a:ext>
                </a:extLst>
              </a:tr>
              <a:tr h="370840">
                <a:tc>
                  <a:txBody>
                    <a:bodyPr/>
                    <a:lstStyle/>
                    <a:p>
                      <a:pPr algn="ctr" fontAlgn="base"/>
                      <a:r>
                        <a:rPr lang="en-US" sz="2400" b="0" i="0" dirty="0">
                          <a:solidFill>
                            <a:srgbClr val="333333"/>
                          </a:solidFill>
                          <a:latin typeface="Arial" panose="020B0604020202020204" pitchFamily="34" charset="0"/>
                          <a:cs typeface="Arial" panose="020B0604020202020204" pitchFamily="34" charset="0"/>
                        </a:rPr>
                        <a:t>800 - 824</a:t>
                      </a:r>
                    </a:p>
                  </a:txBody>
                  <a:tcPr/>
                </a:tc>
                <a:tc>
                  <a:txBody>
                    <a:bodyPr/>
                    <a:lstStyle/>
                    <a:p>
                      <a:pPr algn="ctr"/>
                      <a:r>
                        <a:rPr lang="en-US" sz="2400" strike="noStrike" dirty="0">
                          <a:latin typeface="Arial" panose="020B0604020202020204" pitchFamily="34" charset="0"/>
                          <a:cs typeface="Arial" panose="020B0604020202020204" pitchFamily="34" charset="0"/>
                        </a:rPr>
                        <a:t>68</a:t>
                      </a:r>
                    </a:p>
                  </a:txBody>
                  <a:tcPr/>
                </a:tc>
                <a:extLst>
                  <a:ext uri="{0D108BD9-81ED-4DB2-BD59-A6C34878D82A}">
                    <a16:rowId xmlns:a16="http://schemas.microsoft.com/office/drawing/2014/main" val="10002"/>
                  </a:ext>
                </a:extLst>
              </a:tr>
              <a:tr h="370840">
                <a:tc>
                  <a:txBody>
                    <a:bodyPr/>
                    <a:lstStyle/>
                    <a:p>
                      <a:pPr algn="ctr" fontAlgn="base"/>
                      <a:r>
                        <a:rPr lang="en-US" sz="2400" b="0" i="0" dirty="0">
                          <a:solidFill>
                            <a:srgbClr val="333333"/>
                          </a:solidFill>
                          <a:latin typeface="Arial" panose="020B0604020202020204" pitchFamily="34" charset="0"/>
                          <a:cs typeface="Arial" panose="020B0604020202020204" pitchFamily="34" charset="0"/>
                        </a:rPr>
                        <a:t>825 - 849</a:t>
                      </a:r>
                    </a:p>
                  </a:txBody>
                  <a:tcPr/>
                </a:tc>
                <a:tc>
                  <a:txBody>
                    <a:bodyPr/>
                    <a:lstStyle/>
                    <a:p>
                      <a:pPr algn="ctr"/>
                      <a:r>
                        <a:rPr lang="en-US" sz="2400" strike="noStrike" dirty="0">
                          <a:latin typeface="Arial" panose="020B0604020202020204" pitchFamily="34" charset="0"/>
                          <a:cs typeface="Arial" panose="020B0604020202020204" pitchFamily="34" charset="0"/>
                        </a:rPr>
                        <a:t>15</a:t>
                      </a:r>
                    </a:p>
                  </a:txBody>
                  <a:tcPr/>
                </a:tc>
                <a:extLst>
                  <a:ext uri="{0D108BD9-81ED-4DB2-BD59-A6C34878D82A}">
                    <a16:rowId xmlns:a16="http://schemas.microsoft.com/office/drawing/2014/main" val="10003"/>
                  </a:ext>
                </a:extLst>
              </a:tr>
              <a:tr h="370840">
                <a:tc>
                  <a:txBody>
                    <a:bodyPr/>
                    <a:lstStyle/>
                    <a:p>
                      <a:pPr algn="ctr" fontAlgn="base"/>
                      <a:r>
                        <a:rPr lang="en-US" sz="2400" b="0" i="0" dirty="0">
                          <a:solidFill>
                            <a:srgbClr val="333333"/>
                          </a:solidFill>
                          <a:latin typeface="Arial" panose="020B0604020202020204" pitchFamily="34" charset="0"/>
                          <a:cs typeface="Arial" panose="020B0604020202020204" pitchFamily="34" charset="0"/>
                        </a:rPr>
                        <a:t>850 - 874</a:t>
                      </a:r>
                    </a:p>
                  </a:txBody>
                  <a:tcPr/>
                </a:tc>
                <a:tc>
                  <a:txBody>
                    <a:bodyPr/>
                    <a:lstStyle/>
                    <a:p>
                      <a:pPr algn="ctr"/>
                      <a:r>
                        <a:rPr lang="en-US" sz="2400" strike="noStrike" dirty="0">
                          <a:latin typeface="Arial" panose="020B0604020202020204" pitchFamily="34" charset="0"/>
                          <a:cs typeface="Arial" panose="020B0604020202020204" pitchFamily="34" charset="0"/>
                        </a:rPr>
                        <a:t>5</a:t>
                      </a:r>
                    </a:p>
                  </a:txBody>
                  <a:tcPr/>
                </a:tc>
                <a:extLst>
                  <a:ext uri="{0D108BD9-81ED-4DB2-BD59-A6C34878D82A}">
                    <a16:rowId xmlns:a16="http://schemas.microsoft.com/office/drawing/2014/main" val="10004"/>
                  </a:ext>
                </a:extLst>
              </a:tr>
              <a:tr h="370840">
                <a:tc>
                  <a:txBody>
                    <a:bodyPr/>
                    <a:lstStyle/>
                    <a:p>
                      <a:pPr algn="ctr" fontAlgn="base"/>
                      <a:r>
                        <a:rPr lang="en-US" sz="2400" b="0" i="0" dirty="0">
                          <a:solidFill>
                            <a:srgbClr val="333333"/>
                          </a:solidFill>
                          <a:latin typeface="Arial" panose="020B0604020202020204" pitchFamily="34" charset="0"/>
                          <a:cs typeface="Arial" panose="020B0604020202020204" pitchFamily="34" charset="0"/>
                        </a:rPr>
                        <a:t>875 - 899</a:t>
                      </a:r>
                    </a:p>
                  </a:txBody>
                  <a:tcPr/>
                </a:tc>
                <a:tc>
                  <a:txBody>
                    <a:bodyPr/>
                    <a:lstStyle/>
                    <a:p>
                      <a:pPr algn="ctr"/>
                      <a:r>
                        <a:rPr lang="en-US" sz="2400" strike="noStrike"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10005"/>
                  </a:ext>
                </a:extLst>
              </a:tr>
              <a:tr h="370840">
                <a:tc>
                  <a:txBody>
                    <a:bodyPr/>
                    <a:lstStyle/>
                    <a:p>
                      <a:pPr algn="ctr" fontAlgn="base"/>
                      <a:r>
                        <a:rPr lang="en-US" sz="2400" b="0" i="0" dirty="0">
                          <a:solidFill>
                            <a:srgbClr val="333333"/>
                          </a:solidFill>
                          <a:latin typeface="Arial" panose="020B0604020202020204" pitchFamily="34" charset="0"/>
                          <a:cs typeface="Arial" panose="020B0604020202020204" pitchFamily="34" charset="0"/>
                        </a:rPr>
                        <a:t>900 - 924</a:t>
                      </a:r>
                    </a:p>
                  </a:txBody>
                  <a:tcPr/>
                </a:tc>
                <a:tc>
                  <a:txBody>
                    <a:bodyPr/>
                    <a:lstStyle/>
                    <a:p>
                      <a:pPr algn="ctr"/>
                      <a:r>
                        <a:rPr lang="en-US" sz="2400" strike="noStrike"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10006"/>
                  </a:ext>
                </a:extLst>
              </a:tr>
              <a:tr h="370840">
                <a:tc>
                  <a:txBody>
                    <a:bodyPr/>
                    <a:lstStyle/>
                    <a:p>
                      <a:pPr algn="ctr" fontAlgn="base"/>
                      <a:r>
                        <a:rPr lang="en-US" sz="2400" b="0" i="0" dirty="0">
                          <a:solidFill>
                            <a:srgbClr val="333333"/>
                          </a:solidFill>
                          <a:latin typeface="Arial" panose="020B0604020202020204" pitchFamily="34" charset="0"/>
                          <a:cs typeface="Arial" panose="020B0604020202020204" pitchFamily="34" charset="0"/>
                        </a:rPr>
                        <a:t>925 - 949</a:t>
                      </a:r>
                    </a:p>
                  </a:txBody>
                  <a:tcPr/>
                </a:tc>
                <a:tc>
                  <a:txBody>
                    <a:bodyPr/>
                    <a:lstStyle/>
                    <a:p>
                      <a:pPr algn="ctr"/>
                      <a:r>
                        <a:rPr lang="en-US" sz="2400" strike="noStrike"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10007"/>
                  </a:ext>
                </a:extLst>
              </a:tr>
              <a:tr h="370840">
                <a:tc>
                  <a:txBody>
                    <a:bodyPr/>
                    <a:lstStyle/>
                    <a:p>
                      <a:pPr algn="ctr" fontAlgn="base"/>
                      <a:r>
                        <a:rPr lang="en-US" sz="2400" b="0" i="0" dirty="0">
                          <a:solidFill>
                            <a:srgbClr val="333333"/>
                          </a:solidFill>
                          <a:latin typeface="Arial" panose="020B0604020202020204" pitchFamily="34" charset="0"/>
                          <a:cs typeface="Arial" panose="020B0604020202020204" pitchFamily="34" charset="0"/>
                        </a:rPr>
                        <a:t>950 - 974</a:t>
                      </a:r>
                    </a:p>
                  </a:txBody>
                  <a:tcPr/>
                </a:tc>
                <a:tc>
                  <a:txBody>
                    <a:bodyPr/>
                    <a:lstStyle/>
                    <a:p>
                      <a:pPr algn="ctr"/>
                      <a:r>
                        <a:rPr lang="en-US" sz="2400" strike="noStrike" dirty="0">
                          <a:latin typeface="Arial" panose="020B0604020202020204" pitchFamily="34" charset="0"/>
                          <a:cs typeface="Arial" panose="020B0604020202020204" pitchFamily="34" charset="0"/>
                        </a:rPr>
                        <a:t>1</a:t>
                      </a:r>
                    </a:p>
                  </a:txBody>
                  <a:tcPr/>
                </a:tc>
                <a:extLst>
                  <a:ext uri="{0D108BD9-81ED-4DB2-BD59-A6C34878D82A}">
                    <a16:rowId xmlns:a16="http://schemas.microsoft.com/office/drawing/2014/main" val="10008"/>
                  </a:ext>
                </a:extLst>
              </a:tr>
            </a:tbl>
          </a:graphicData>
        </a:graphic>
      </p:graphicFrame>
      <p:cxnSp>
        <p:nvCxnSpPr>
          <p:cNvPr id="5" name="Straight Connector 4"/>
          <p:cNvCxnSpPr/>
          <p:nvPr/>
        </p:nvCxnSpPr>
        <p:spPr>
          <a:xfrm flipH="1">
            <a:off x="1935478" y="3030584"/>
            <a:ext cx="13063" cy="3357154"/>
          </a:xfrm>
          <a:prstGeom prst="line">
            <a:avLst/>
          </a:prstGeom>
          <a:ln w="34925">
            <a:solidFill>
              <a:srgbClr val="FF0000"/>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162420" y="2799751"/>
            <a:ext cx="651140" cy="461665"/>
          </a:xfrm>
          <a:prstGeom prst="rect">
            <a:avLst/>
          </a:prstGeom>
          <a:noFill/>
        </p:spPr>
        <p:txBody>
          <a:bodyPr wrap="none" rtlCol="0">
            <a:spAutoFit/>
          </a:bodyPr>
          <a:lstStyle/>
          <a:p>
            <a:r>
              <a:rPr lang="en-US" sz="2400" dirty="0">
                <a:solidFill>
                  <a:srgbClr val="FF0000"/>
                </a:solidFill>
              </a:rPr>
              <a:t>775</a:t>
            </a:r>
          </a:p>
        </p:txBody>
      </p:sp>
      <p:sp>
        <p:nvSpPr>
          <p:cNvPr id="8" name="TextBox 7"/>
          <p:cNvSpPr txBox="1"/>
          <p:nvPr/>
        </p:nvSpPr>
        <p:spPr>
          <a:xfrm>
            <a:off x="1165109" y="6156905"/>
            <a:ext cx="651140" cy="461665"/>
          </a:xfrm>
          <a:prstGeom prst="rect">
            <a:avLst/>
          </a:prstGeom>
          <a:noFill/>
        </p:spPr>
        <p:txBody>
          <a:bodyPr wrap="none" rtlCol="0">
            <a:spAutoFit/>
          </a:bodyPr>
          <a:lstStyle/>
          <a:p>
            <a:r>
              <a:rPr lang="en-US" sz="2400" dirty="0">
                <a:solidFill>
                  <a:srgbClr val="FF0000"/>
                </a:solidFill>
              </a:rPr>
              <a:t>974</a:t>
            </a:r>
          </a:p>
        </p:txBody>
      </p:sp>
      <p:sp>
        <p:nvSpPr>
          <p:cNvPr id="9" name="TextBox 8"/>
          <p:cNvSpPr txBox="1"/>
          <p:nvPr/>
        </p:nvSpPr>
        <p:spPr>
          <a:xfrm>
            <a:off x="0" y="3785328"/>
            <a:ext cx="2092945" cy="1446550"/>
          </a:xfrm>
          <a:prstGeom prst="rect">
            <a:avLst/>
          </a:prstGeom>
          <a:noFill/>
        </p:spPr>
        <p:txBody>
          <a:bodyPr wrap="none" rtlCol="0">
            <a:spAutoFit/>
          </a:bodyPr>
          <a:lstStyle/>
          <a:p>
            <a:r>
              <a:rPr lang="en-US" sz="2200" dirty="0"/>
              <a:t>Splits the range </a:t>
            </a:r>
          </a:p>
          <a:p>
            <a:r>
              <a:rPr lang="en-US" sz="2200" dirty="0"/>
              <a:t>from 775 to 974 </a:t>
            </a:r>
          </a:p>
          <a:p>
            <a:r>
              <a:rPr lang="en-US" sz="2200" dirty="0"/>
              <a:t>          into </a:t>
            </a:r>
          </a:p>
          <a:p>
            <a:r>
              <a:rPr lang="en-US" sz="2200" dirty="0"/>
              <a:t>classes/intervals</a:t>
            </a:r>
          </a:p>
        </p:txBody>
      </p:sp>
    </p:spTree>
    <p:extLst>
      <p:ext uri="{BB962C8B-B14F-4D97-AF65-F5344CB8AC3E}">
        <p14:creationId xmlns:p14="http://schemas.microsoft.com/office/powerpoint/2010/main" val="203108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p:stCondLst>
                              <p:cond delay="0"/>
                            </p:stCondLst>
                            <p:childTnLst>
                              <p:par>
                                <p:cTn id="17" presetID="22" presetClass="entr" presetSubtype="1"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500"/>
                                        <p:tgtEl>
                                          <p:spTgt spid="5"/>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3634" y="4927431"/>
            <a:ext cx="6553200" cy="461665"/>
          </a:xfrm>
          <a:prstGeom prst="rect">
            <a:avLst/>
          </a:prstGeom>
          <a:noFill/>
        </p:spPr>
        <p:txBody>
          <a:bodyPr wrap="square" rtlCol="0">
            <a:spAutoFit/>
          </a:bodyPr>
          <a:lstStyle/>
          <a:p>
            <a:r>
              <a:rPr lang="en-US" sz="2400" b="1" dirty="0">
                <a:solidFill>
                  <a:schemeClr val="accent6">
                    <a:lumMod val="75000"/>
                  </a:schemeClr>
                </a:solidFill>
                <a:latin typeface="Arial" panose="020B0604020202020204" pitchFamily="34" charset="0"/>
                <a:cs typeface="Arial" panose="020B0604020202020204" pitchFamily="34" charset="0"/>
              </a:rPr>
              <a:t>(a) The number of classes</a:t>
            </a:r>
          </a:p>
        </p:txBody>
      </p:sp>
      <p:graphicFrame>
        <p:nvGraphicFramePr>
          <p:cNvPr id="4" name="Table 3"/>
          <p:cNvGraphicFramePr>
            <a:graphicFrameLocks noGrp="1"/>
          </p:cNvGraphicFramePr>
          <p:nvPr>
            <p:extLst>
              <p:ext uri="{D42A27DB-BD31-4B8C-83A1-F6EECF244321}">
                <p14:modId xmlns:p14="http://schemas.microsoft.com/office/powerpoint/2010/main" val="3389294260"/>
              </p:ext>
            </p:extLst>
          </p:nvPr>
        </p:nvGraphicFramePr>
        <p:xfrm>
          <a:off x="2124222" y="429399"/>
          <a:ext cx="8162531" cy="4511040"/>
        </p:xfrm>
        <a:graphic>
          <a:graphicData uri="http://schemas.openxmlformats.org/drawingml/2006/table">
            <a:tbl>
              <a:tblPr firstRow="1" bandRow="1">
                <a:tableStyleId>{E8B1032C-EA38-4F05-BA0D-38AFFFC7BED3}</a:tableStyleId>
              </a:tblPr>
              <a:tblGrid>
                <a:gridCol w="2218931">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1639956">
                  <a:extLst>
                    <a:ext uri="{9D8B030D-6E8A-4147-A177-3AD203B41FA5}">
                      <a16:colId xmlns:a16="http://schemas.microsoft.com/office/drawing/2014/main" val="20002"/>
                    </a:ext>
                  </a:extLst>
                </a:gridCol>
                <a:gridCol w="1560444">
                  <a:extLst>
                    <a:ext uri="{9D8B030D-6E8A-4147-A177-3AD203B41FA5}">
                      <a16:colId xmlns:a16="http://schemas.microsoft.com/office/drawing/2014/main" val="20003"/>
                    </a:ext>
                  </a:extLst>
                </a:gridCol>
              </a:tblGrid>
              <a:tr h="370840">
                <a:tc>
                  <a:txBody>
                    <a:bodyPr/>
                    <a:lstStyle/>
                    <a:p>
                      <a:pPr algn="ctr"/>
                      <a:r>
                        <a:rPr lang="en-US" sz="2000" dirty="0">
                          <a:latin typeface="Arial" panose="020B0604020202020204" pitchFamily="34" charset="0"/>
                          <a:cs typeface="Arial" panose="020B0604020202020204" pitchFamily="34" charset="0"/>
                        </a:rPr>
                        <a:t>Tuition(dollars)</a:t>
                      </a:r>
                    </a:p>
                  </a:txBody>
                  <a:tcPr/>
                </a:tc>
                <a:tc>
                  <a:txBody>
                    <a:bodyPr/>
                    <a:lstStyle/>
                    <a:p>
                      <a:pPr algn="ctr"/>
                      <a:r>
                        <a:rPr lang="en-US" sz="2000" dirty="0">
                          <a:latin typeface="Arial" panose="020B0604020202020204" pitchFamily="34" charset="0"/>
                          <a:cs typeface="Arial" panose="020B0604020202020204" pitchFamily="34" charset="0"/>
                        </a:rPr>
                        <a:t>Number of community collage</a:t>
                      </a:r>
                    </a:p>
                  </a:txBody>
                  <a:tcPr/>
                </a:tc>
                <a:tc>
                  <a:txBody>
                    <a:bodyPr/>
                    <a:lstStyle/>
                    <a:p>
                      <a:pPr algn="ctr"/>
                      <a:r>
                        <a:rPr lang="en-US" sz="2000" dirty="0">
                          <a:latin typeface="Arial" panose="020B0604020202020204" pitchFamily="34" charset="0"/>
                          <a:cs typeface="Arial" panose="020B0604020202020204" pitchFamily="34" charset="0"/>
                        </a:rPr>
                        <a:t>Relative frequency</a:t>
                      </a:r>
                    </a:p>
                  </a:txBody>
                  <a:tcPr/>
                </a:tc>
                <a:tc>
                  <a:txBody>
                    <a:bodyPr/>
                    <a:lstStyle/>
                    <a:p>
                      <a:pPr algn="ctr"/>
                      <a:r>
                        <a:rPr lang="en-US" sz="2000" dirty="0">
                          <a:latin typeface="Arial" panose="020B0604020202020204" pitchFamily="34" charset="0"/>
                          <a:cs typeface="Arial" panose="020B0604020202020204" pitchFamily="34" charset="0"/>
                        </a:rPr>
                        <a:t>Percentage</a:t>
                      </a:r>
                    </a:p>
                  </a:txBody>
                  <a:tcPr/>
                </a:tc>
                <a:extLst>
                  <a:ext uri="{0D108BD9-81ED-4DB2-BD59-A6C34878D82A}">
                    <a16:rowId xmlns:a16="http://schemas.microsoft.com/office/drawing/2014/main" val="10000"/>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775 - 799</a:t>
                      </a:r>
                    </a:p>
                  </a:txBody>
                  <a:tcPr/>
                </a:tc>
                <a:tc>
                  <a:txBody>
                    <a:bodyPr/>
                    <a:lstStyle/>
                    <a:p>
                      <a:pPr algn="ctr"/>
                      <a:r>
                        <a:rPr lang="en-US" sz="2000" strike="noStrike" dirty="0">
                          <a:latin typeface="Arial" panose="020B0604020202020204" pitchFamily="34" charset="0"/>
                          <a:cs typeface="Arial" panose="020B0604020202020204" pitchFamily="34" charset="0"/>
                        </a:rPr>
                        <a:t>22</a:t>
                      </a:r>
                    </a:p>
                  </a:txBody>
                  <a:tcPr/>
                </a:tc>
                <a:tc>
                  <a:txBody>
                    <a:bodyPr/>
                    <a:lstStyle/>
                    <a:p>
                      <a:pPr algn="ctr"/>
                      <a:r>
                        <a:rPr lang="en-US" sz="2000" dirty="0">
                          <a:latin typeface="Arial" panose="020B0604020202020204" pitchFamily="34" charset="0"/>
                          <a:cs typeface="Arial" panose="020B0604020202020204" pitchFamily="34" charset="0"/>
                        </a:rPr>
                        <a:t>22/111</a:t>
                      </a:r>
                    </a:p>
                  </a:txBody>
                  <a:tcPr/>
                </a:tc>
                <a:tc>
                  <a:txBody>
                    <a:bodyPr/>
                    <a:lstStyle/>
                    <a:p>
                      <a:pPr algn="ctr"/>
                      <a:r>
                        <a:rPr lang="en-US" sz="2000" dirty="0">
                          <a:latin typeface="Arial" panose="020B0604020202020204" pitchFamily="34" charset="0"/>
                          <a:cs typeface="Arial" panose="020B0604020202020204" pitchFamily="34" charset="0"/>
                        </a:rPr>
                        <a:t>19.8%</a:t>
                      </a:r>
                    </a:p>
                  </a:txBody>
                  <a:tcPr/>
                </a:tc>
                <a:extLst>
                  <a:ext uri="{0D108BD9-81ED-4DB2-BD59-A6C34878D82A}">
                    <a16:rowId xmlns:a16="http://schemas.microsoft.com/office/drawing/2014/main" val="10001"/>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800 - 824</a:t>
                      </a:r>
                    </a:p>
                  </a:txBody>
                  <a:tcPr/>
                </a:tc>
                <a:tc>
                  <a:txBody>
                    <a:bodyPr/>
                    <a:lstStyle/>
                    <a:p>
                      <a:pPr algn="ctr"/>
                      <a:r>
                        <a:rPr lang="en-US" sz="2000" strike="noStrike" dirty="0">
                          <a:latin typeface="Arial" panose="020B0604020202020204" pitchFamily="34" charset="0"/>
                          <a:cs typeface="Arial" panose="020B0604020202020204" pitchFamily="34" charset="0"/>
                        </a:rPr>
                        <a:t>68</a:t>
                      </a:r>
                    </a:p>
                  </a:txBody>
                  <a:tcPr/>
                </a:tc>
                <a:tc>
                  <a:txBody>
                    <a:bodyPr/>
                    <a:lstStyle/>
                    <a:p>
                      <a:pPr algn="ctr"/>
                      <a:r>
                        <a:rPr lang="en-US" sz="2000" dirty="0">
                          <a:latin typeface="Arial" panose="020B0604020202020204" pitchFamily="34" charset="0"/>
                          <a:cs typeface="Arial" panose="020B0604020202020204" pitchFamily="34" charset="0"/>
                        </a:rPr>
                        <a:t>68/111</a:t>
                      </a:r>
                    </a:p>
                  </a:txBody>
                  <a:tcPr/>
                </a:tc>
                <a:tc>
                  <a:txBody>
                    <a:bodyPr/>
                    <a:lstStyle/>
                    <a:p>
                      <a:pPr algn="ctr"/>
                      <a:r>
                        <a:rPr lang="en-US" sz="2000" dirty="0">
                          <a:latin typeface="Arial" panose="020B0604020202020204" pitchFamily="34" charset="0"/>
                          <a:cs typeface="Arial" panose="020B0604020202020204" pitchFamily="34" charset="0"/>
                        </a:rPr>
                        <a:t>61.2%</a:t>
                      </a:r>
                    </a:p>
                  </a:txBody>
                  <a:tcPr/>
                </a:tc>
                <a:extLst>
                  <a:ext uri="{0D108BD9-81ED-4DB2-BD59-A6C34878D82A}">
                    <a16:rowId xmlns:a16="http://schemas.microsoft.com/office/drawing/2014/main" val="10002"/>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825 - 849</a:t>
                      </a:r>
                    </a:p>
                  </a:txBody>
                  <a:tcPr/>
                </a:tc>
                <a:tc>
                  <a:txBody>
                    <a:bodyPr/>
                    <a:lstStyle/>
                    <a:p>
                      <a:pPr algn="ctr"/>
                      <a:r>
                        <a:rPr lang="en-US" sz="2000" strike="noStrike" dirty="0">
                          <a:latin typeface="Arial" panose="020B0604020202020204" pitchFamily="34" charset="0"/>
                          <a:cs typeface="Arial" panose="020B0604020202020204" pitchFamily="34" charset="0"/>
                        </a:rPr>
                        <a:t>15</a:t>
                      </a:r>
                    </a:p>
                  </a:txBody>
                  <a:tcPr/>
                </a:tc>
                <a:tc>
                  <a:txBody>
                    <a:bodyPr/>
                    <a:lstStyle/>
                    <a:p>
                      <a:pPr algn="ctr"/>
                      <a:r>
                        <a:rPr lang="en-US" sz="2000" dirty="0">
                          <a:latin typeface="Arial" panose="020B0604020202020204" pitchFamily="34" charset="0"/>
                          <a:cs typeface="Arial" panose="020B0604020202020204" pitchFamily="34" charset="0"/>
                        </a:rPr>
                        <a:t>15/111</a:t>
                      </a:r>
                    </a:p>
                  </a:txBody>
                  <a:tcPr/>
                </a:tc>
                <a:tc>
                  <a:txBody>
                    <a:bodyPr/>
                    <a:lstStyle/>
                    <a:p>
                      <a:pPr algn="ctr"/>
                      <a:r>
                        <a:rPr lang="en-US" sz="2000" dirty="0">
                          <a:latin typeface="Arial" panose="020B0604020202020204" pitchFamily="34" charset="0"/>
                          <a:cs typeface="Arial" panose="020B0604020202020204" pitchFamily="34" charset="0"/>
                        </a:rPr>
                        <a:t>13.5%</a:t>
                      </a:r>
                    </a:p>
                  </a:txBody>
                  <a:tcPr/>
                </a:tc>
                <a:extLst>
                  <a:ext uri="{0D108BD9-81ED-4DB2-BD59-A6C34878D82A}">
                    <a16:rowId xmlns:a16="http://schemas.microsoft.com/office/drawing/2014/main" val="10003"/>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850 - 874</a:t>
                      </a:r>
                    </a:p>
                  </a:txBody>
                  <a:tcPr/>
                </a:tc>
                <a:tc>
                  <a:txBody>
                    <a:bodyPr/>
                    <a:lstStyle/>
                    <a:p>
                      <a:pPr algn="ctr"/>
                      <a:r>
                        <a:rPr lang="en-US" sz="2000" strike="noStrike" dirty="0">
                          <a:latin typeface="Arial" panose="020B0604020202020204" pitchFamily="34" charset="0"/>
                          <a:cs typeface="Arial" panose="020B0604020202020204" pitchFamily="34" charset="0"/>
                        </a:rPr>
                        <a:t>5</a:t>
                      </a:r>
                    </a:p>
                  </a:txBody>
                  <a:tcPr/>
                </a:tc>
                <a:tc>
                  <a:txBody>
                    <a:bodyPr/>
                    <a:lstStyle/>
                    <a:p>
                      <a:pPr algn="ctr"/>
                      <a:r>
                        <a:rPr lang="en-US" sz="2000" dirty="0">
                          <a:latin typeface="Arial" panose="020B0604020202020204" pitchFamily="34" charset="0"/>
                          <a:cs typeface="Arial" panose="020B0604020202020204" pitchFamily="34" charset="0"/>
                        </a:rPr>
                        <a:t>5/111</a:t>
                      </a:r>
                    </a:p>
                  </a:txBody>
                  <a:tcPr/>
                </a:tc>
                <a:tc>
                  <a:txBody>
                    <a:bodyPr/>
                    <a:lstStyle/>
                    <a:p>
                      <a:pPr algn="ctr"/>
                      <a:r>
                        <a:rPr lang="en-US" sz="2000" dirty="0">
                          <a:latin typeface="Arial" panose="020B0604020202020204" pitchFamily="34" charset="0"/>
                          <a:cs typeface="Arial" panose="020B0604020202020204" pitchFamily="34" charset="0"/>
                        </a:rPr>
                        <a:t>4.5%</a:t>
                      </a:r>
                    </a:p>
                  </a:txBody>
                  <a:tcPr/>
                </a:tc>
                <a:extLst>
                  <a:ext uri="{0D108BD9-81ED-4DB2-BD59-A6C34878D82A}">
                    <a16:rowId xmlns:a16="http://schemas.microsoft.com/office/drawing/2014/main" val="10004"/>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875 - 899</a:t>
                      </a:r>
                    </a:p>
                  </a:txBody>
                  <a:tcPr/>
                </a:tc>
                <a:tc>
                  <a:txBody>
                    <a:bodyPr/>
                    <a:lstStyle/>
                    <a:p>
                      <a:pPr algn="ctr"/>
                      <a:r>
                        <a:rPr lang="en-US" sz="2000" strike="noStrike"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10005"/>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900 - 924</a:t>
                      </a:r>
                    </a:p>
                  </a:txBody>
                  <a:tcPr/>
                </a:tc>
                <a:tc>
                  <a:txBody>
                    <a:bodyPr/>
                    <a:lstStyle/>
                    <a:p>
                      <a:pPr algn="ctr"/>
                      <a:r>
                        <a:rPr lang="en-US" sz="2000" strike="noStrike"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10006"/>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925 - 949</a:t>
                      </a:r>
                    </a:p>
                  </a:txBody>
                  <a:tcPr/>
                </a:tc>
                <a:tc>
                  <a:txBody>
                    <a:bodyPr/>
                    <a:lstStyle/>
                    <a:p>
                      <a:pPr algn="ctr"/>
                      <a:r>
                        <a:rPr lang="en-US" sz="2000" strike="noStrike"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10007"/>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950 - 974</a:t>
                      </a:r>
                    </a:p>
                  </a:txBody>
                  <a:tcPr/>
                </a:tc>
                <a:tc>
                  <a:txBody>
                    <a:bodyPr/>
                    <a:lstStyle/>
                    <a:p>
                      <a:pPr algn="ctr"/>
                      <a:r>
                        <a:rPr lang="en-US" sz="2000" strike="noStrike" dirty="0">
                          <a:latin typeface="Arial" panose="020B0604020202020204" pitchFamily="34" charset="0"/>
                          <a:cs typeface="Arial" panose="020B0604020202020204" pitchFamily="34" charset="0"/>
                        </a:rPr>
                        <a:t>1</a:t>
                      </a:r>
                    </a:p>
                  </a:txBody>
                  <a:tcPr/>
                </a:tc>
                <a:tc>
                  <a:txBody>
                    <a:bodyPr/>
                    <a:lstStyle/>
                    <a:p>
                      <a:pPr algn="ctr"/>
                      <a:r>
                        <a:rPr lang="en-US" sz="2000" dirty="0">
                          <a:latin typeface="Arial" panose="020B0604020202020204" pitchFamily="34" charset="0"/>
                          <a:cs typeface="Arial" panose="020B0604020202020204" pitchFamily="34" charset="0"/>
                        </a:rPr>
                        <a:t>1/111</a:t>
                      </a:r>
                    </a:p>
                  </a:txBody>
                  <a:tcPr/>
                </a:tc>
                <a:tc>
                  <a:txBody>
                    <a:bodyPr/>
                    <a:lstStyle/>
                    <a:p>
                      <a:pPr algn="ctr"/>
                      <a:r>
                        <a:rPr lang="en-US" sz="2000" dirty="0">
                          <a:latin typeface="Arial" panose="020B0604020202020204" pitchFamily="34" charset="0"/>
                          <a:cs typeface="Arial" panose="020B0604020202020204" pitchFamily="34" charset="0"/>
                        </a:rPr>
                        <a:t>1%</a:t>
                      </a:r>
                    </a:p>
                  </a:txBody>
                  <a:tcPr/>
                </a:tc>
                <a:extLst>
                  <a:ext uri="{0D108BD9-81ED-4DB2-BD59-A6C34878D82A}">
                    <a16:rowId xmlns:a16="http://schemas.microsoft.com/office/drawing/2014/main" val="10008"/>
                  </a:ext>
                </a:extLst>
              </a:tr>
              <a:tr h="370840">
                <a:tc>
                  <a:txBody>
                    <a:bodyPr/>
                    <a:lstStyle/>
                    <a:p>
                      <a:pPr algn="ctr"/>
                      <a:r>
                        <a:rPr lang="en-US" sz="2000" b="1" dirty="0">
                          <a:latin typeface="Arial" panose="020B0604020202020204" pitchFamily="34" charset="0"/>
                          <a:cs typeface="Arial" panose="020B0604020202020204" pitchFamily="34" charset="0"/>
                        </a:rPr>
                        <a:t>Total</a:t>
                      </a:r>
                    </a:p>
                  </a:txBody>
                  <a:tcPr/>
                </a:tc>
                <a:tc>
                  <a:txBody>
                    <a:bodyPr/>
                    <a:lstStyle/>
                    <a:p>
                      <a:pPr algn="ctr"/>
                      <a:r>
                        <a:rPr lang="en-US" sz="2000" b="1" dirty="0">
                          <a:latin typeface="Arial" panose="020B0604020202020204" pitchFamily="34" charset="0"/>
                          <a:cs typeface="Arial" panose="020B0604020202020204" pitchFamily="34" charset="0"/>
                        </a:rPr>
                        <a:t>111</a:t>
                      </a:r>
                    </a:p>
                  </a:txBody>
                  <a:tcPr/>
                </a:tc>
                <a:tc>
                  <a:txBody>
                    <a:bodyPr/>
                    <a:lstStyle/>
                    <a:p>
                      <a:pPr algn="ctr"/>
                      <a:r>
                        <a:rPr lang="en-US" sz="2000" b="1" dirty="0">
                          <a:latin typeface="Arial" panose="020B0604020202020204" pitchFamily="34" charset="0"/>
                          <a:cs typeface="Arial" panose="020B0604020202020204" pitchFamily="34" charset="0"/>
                        </a:rPr>
                        <a:t>1</a:t>
                      </a:r>
                    </a:p>
                  </a:txBody>
                  <a:tcPr/>
                </a:tc>
                <a:tc>
                  <a:txBody>
                    <a:bodyPr/>
                    <a:lstStyle/>
                    <a:p>
                      <a:pPr algn="ctr"/>
                      <a:r>
                        <a:rPr lang="en-US" sz="2000" b="1" dirty="0">
                          <a:latin typeface="Arial" panose="020B0604020202020204" pitchFamily="34" charset="0"/>
                          <a:cs typeface="Arial" panose="020B0604020202020204" pitchFamily="34" charset="0"/>
                        </a:rPr>
                        <a:t>100%</a:t>
                      </a:r>
                    </a:p>
                  </a:txBody>
                  <a:tcPr/>
                </a:tc>
                <a:extLst>
                  <a:ext uri="{0D108BD9-81ED-4DB2-BD59-A6C34878D82A}">
                    <a16:rowId xmlns:a16="http://schemas.microsoft.com/office/drawing/2014/main" val="10009"/>
                  </a:ext>
                </a:extLst>
              </a:tr>
            </a:tbl>
          </a:graphicData>
        </a:graphic>
      </p:graphicFrame>
      <p:sp>
        <p:nvSpPr>
          <p:cNvPr id="11" name="TextBox 10"/>
          <p:cNvSpPr txBox="1"/>
          <p:nvPr/>
        </p:nvSpPr>
        <p:spPr>
          <a:xfrm>
            <a:off x="1583633" y="5437870"/>
            <a:ext cx="6553200" cy="461665"/>
          </a:xfrm>
          <a:prstGeom prst="rect">
            <a:avLst/>
          </a:prstGeom>
          <a:noFill/>
        </p:spPr>
        <p:txBody>
          <a:bodyPr wrap="square" rtlCol="0">
            <a:spAutoFit/>
          </a:bodyPr>
          <a:lstStyle/>
          <a:p>
            <a:r>
              <a:rPr lang="en-US" sz="2400" b="1" dirty="0">
                <a:solidFill>
                  <a:schemeClr val="accent6">
                    <a:lumMod val="75000"/>
                  </a:schemeClr>
                </a:solidFill>
                <a:latin typeface="Arial" panose="020B0604020202020204" pitchFamily="34" charset="0"/>
                <a:cs typeface="Arial" panose="020B0604020202020204" pitchFamily="34" charset="0"/>
              </a:rPr>
              <a:t>(b) The first class limits</a:t>
            </a:r>
          </a:p>
        </p:txBody>
      </p:sp>
      <p:sp>
        <p:nvSpPr>
          <p:cNvPr id="13" name="TextBox 12"/>
          <p:cNvSpPr txBox="1"/>
          <p:nvPr/>
        </p:nvSpPr>
        <p:spPr>
          <a:xfrm>
            <a:off x="5584134" y="4927431"/>
            <a:ext cx="1570383"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8 classes</a:t>
            </a:r>
          </a:p>
        </p:txBody>
      </p:sp>
      <p:sp>
        <p:nvSpPr>
          <p:cNvPr id="15" name="TextBox 14"/>
          <p:cNvSpPr txBox="1"/>
          <p:nvPr/>
        </p:nvSpPr>
        <p:spPr>
          <a:xfrm>
            <a:off x="1583633" y="5899535"/>
            <a:ext cx="9493669"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In the first class 775-799, the number 775 is the lower limit and the number 799 is the upper limit</a:t>
            </a:r>
          </a:p>
        </p:txBody>
      </p:sp>
    </p:spTree>
    <p:extLst>
      <p:ext uri="{BB962C8B-B14F-4D97-AF65-F5344CB8AC3E}">
        <p14:creationId xmlns:p14="http://schemas.microsoft.com/office/powerpoint/2010/main" val="321649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3" grpId="0"/>
      <p:bldP spid="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45884068"/>
              </p:ext>
            </p:extLst>
          </p:nvPr>
        </p:nvGraphicFramePr>
        <p:xfrm>
          <a:off x="1716259" y="598714"/>
          <a:ext cx="8220812" cy="4511040"/>
        </p:xfrm>
        <a:graphic>
          <a:graphicData uri="http://schemas.openxmlformats.org/drawingml/2006/table">
            <a:tbl>
              <a:tblPr firstRow="1" bandRow="1">
                <a:tableStyleId>{E8B1032C-EA38-4F05-BA0D-38AFFFC7BED3}</a:tableStyleId>
              </a:tblPr>
              <a:tblGrid>
                <a:gridCol w="2277212">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1639956">
                  <a:extLst>
                    <a:ext uri="{9D8B030D-6E8A-4147-A177-3AD203B41FA5}">
                      <a16:colId xmlns:a16="http://schemas.microsoft.com/office/drawing/2014/main" val="20002"/>
                    </a:ext>
                  </a:extLst>
                </a:gridCol>
                <a:gridCol w="1560444">
                  <a:extLst>
                    <a:ext uri="{9D8B030D-6E8A-4147-A177-3AD203B41FA5}">
                      <a16:colId xmlns:a16="http://schemas.microsoft.com/office/drawing/2014/main" val="20003"/>
                    </a:ext>
                  </a:extLst>
                </a:gridCol>
              </a:tblGrid>
              <a:tr h="370840">
                <a:tc>
                  <a:txBody>
                    <a:bodyPr/>
                    <a:lstStyle/>
                    <a:p>
                      <a:pPr algn="ctr"/>
                      <a:r>
                        <a:rPr lang="en-US" sz="2000" dirty="0">
                          <a:latin typeface="Arial" panose="020B0604020202020204" pitchFamily="34" charset="0"/>
                          <a:cs typeface="Arial" panose="020B0604020202020204" pitchFamily="34" charset="0"/>
                        </a:rPr>
                        <a:t>Tuition(dollars)</a:t>
                      </a:r>
                    </a:p>
                  </a:txBody>
                  <a:tcPr/>
                </a:tc>
                <a:tc>
                  <a:txBody>
                    <a:bodyPr/>
                    <a:lstStyle/>
                    <a:p>
                      <a:pPr algn="ctr"/>
                      <a:r>
                        <a:rPr lang="en-US" sz="2000" dirty="0">
                          <a:latin typeface="Arial" panose="020B0604020202020204" pitchFamily="34" charset="0"/>
                          <a:cs typeface="Arial" panose="020B0604020202020204" pitchFamily="34" charset="0"/>
                        </a:rPr>
                        <a:t>Number of community collage</a:t>
                      </a:r>
                    </a:p>
                  </a:txBody>
                  <a:tcPr/>
                </a:tc>
                <a:tc>
                  <a:txBody>
                    <a:bodyPr/>
                    <a:lstStyle/>
                    <a:p>
                      <a:pPr algn="ctr"/>
                      <a:r>
                        <a:rPr lang="en-US" sz="2000" dirty="0">
                          <a:latin typeface="Arial" panose="020B0604020202020204" pitchFamily="34" charset="0"/>
                          <a:cs typeface="Arial" panose="020B0604020202020204" pitchFamily="34" charset="0"/>
                        </a:rPr>
                        <a:t>Relative frequency</a:t>
                      </a:r>
                    </a:p>
                  </a:txBody>
                  <a:tcPr/>
                </a:tc>
                <a:tc>
                  <a:txBody>
                    <a:bodyPr/>
                    <a:lstStyle/>
                    <a:p>
                      <a:pPr algn="ctr"/>
                      <a:r>
                        <a:rPr lang="en-US" sz="2000" dirty="0">
                          <a:latin typeface="Arial" panose="020B0604020202020204" pitchFamily="34" charset="0"/>
                          <a:cs typeface="Arial" panose="020B0604020202020204" pitchFamily="34" charset="0"/>
                        </a:rPr>
                        <a:t>Percentage</a:t>
                      </a:r>
                    </a:p>
                  </a:txBody>
                  <a:tcPr/>
                </a:tc>
                <a:extLst>
                  <a:ext uri="{0D108BD9-81ED-4DB2-BD59-A6C34878D82A}">
                    <a16:rowId xmlns:a16="http://schemas.microsoft.com/office/drawing/2014/main" val="10000"/>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775 - 799</a:t>
                      </a:r>
                    </a:p>
                  </a:txBody>
                  <a:tcPr/>
                </a:tc>
                <a:tc>
                  <a:txBody>
                    <a:bodyPr/>
                    <a:lstStyle/>
                    <a:p>
                      <a:pPr algn="ctr"/>
                      <a:r>
                        <a:rPr lang="en-US" sz="2000" strike="noStrike" dirty="0">
                          <a:latin typeface="Arial" panose="020B0604020202020204" pitchFamily="34" charset="0"/>
                          <a:cs typeface="Arial" panose="020B0604020202020204" pitchFamily="34" charset="0"/>
                        </a:rPr>
                        <a:t>22</a:t>
                      </a:r>
                    </a:p>
                  </a:txBody>
                  <a:tcPr/>
                </a:tc>
                <a:tc>
                  <a:txBody>
                    <a:bodyPr/>
                    <a:lstStyle/>
                    <a:p>
                      <a:pPr algn="ctr"/>
                      <a:r>
                        <a:rPr lang="en-US" sz="2000" dirty="0">
                          <a:latin typeface="Arial" panose="020B0604020202020204" pitchFamily="34" charset="0"/>
                          <a:cs typeface="Arial" panose="020B0604020202020204" pitchFamily="34" charset="0"/>
                        </a:rPr>
                        <a:t>22/111</a:t>
                      </a:r>
                    </a:p>
                  </a:txBody>
                  <a:tcPr/>
                </a:tc>
                <a:tc>
                  <a:txBody>
                    <a:bodyPr/>
                    <a:lstStyle/>
                    <a:p>
                      <a:pPr algn="ctr"/>
                      <a:r>
                        <a:rPr lang="en-US" sz="2000" dirty="0">
                          <a:latin typeface="Arial" panose="020B0604020202020204" pitchFamily="34" charset="0"/>
                          <a:cs typeface="Arial" panose="020B0604020202020204" pitchFamily="34" charset="0"/>
                        </a:rPr>
                        <a:t>19.8%</a:t>
                      </a:r>
                    </a:p>
                  </a:txBody>
                  <a:tcPr/>
                </a:tc>
                <a:extLst>
                  <a:ext uri="{0D108BD9-81ED-4DB2-BD59-A6C34878D82A}">
                    <a16:rowId xmlns:a16="http://schemas.microsoft.com/office/drawing/2014/main" val="10001"/>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800 - 824</a:t>
                      </a:r>
                    </a:p>
                  </a:txBody>
                  <a:tcPr/>
                </a:tc>
                <a:tc>
                  <a:txBody>
                    <a:bodyPr/>
                    <a:lstStyle/>
                    <a:p>
                      <a:pPr algn="ctr"/>
                      <a:r>
                        <a:rPr lang="en-US" sz="2000" strike="noStrike" dirty="0">
                          <a:latin typeface="Arial" panose="020B0604020202020204" pitchFamily="34" charset="0"/>
                          <a:cs typeface="Arial" panose="020B0604020202020204" pitchFamily="34" charset="0"/>
                        </a:rPr>
                        <a:t>68</a:t>
                      </a:r>
                    </a:p>
                  </a:txBody>
                  <a:tcPr/>
                </a:tc>
                <a:tc>
                  <a:txBody>
                    <a:bodyPr/>
                    <a:lstStyle/>
                    <a:p>
                      <a:pPr algn="ctr"/>
                      <a:r>
                        <a:rPr lang="en-US" sz="2000" dirty="0">
                          <a:latin typeface="Arial" panose="020B0604020202020204" pitchFamily="34" charset="0"/>
                          <a:cs typeface="Arial" panose="020B0604020202020204" pitchFamily="34" charset="0"/>
                        </a:rPr>
                        <a:t>68/111</a:t>
                      </a:r>
                    </a:p>
                  </a:txBody>
                  <a:tcPr/>
                </a:tc>
                <a:tc>
                  <a:txBody>
                    <a:bodyPr/>
                    <a:lstStyle/>
                    <a:p>
                      <a:pPr algn="ctr"/>
                      <a:r>
                        <a:rPr lang="en-US" sz="2000" dirty="0">
                          <a:latin typeface="Arial" panose="020B0604020202020204" pitchFamily="34" charset="0"/>
                          <a:cs typeface="Arial" panose="020B0604020202020204" pitchFamily="34" charset="0"/>
                        </a:rPr>
                        <a:t>61.2%</a:t>
                      </a:r>
                    </a:p>
                  </a:txBody>
                  <a:tcPr/>
                </a:tc>
                <a:extLst>
                  <a:ext uri="{0D108BD9-81ED-4DB2-BD59-A6C34878D82A}">
                    <a16:rowId xmlns:a16="http://schemas.microsoft.com/office/drawing/2014/main" val="10002"/>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825 - 849</a:t>
                      </a:r>
                    </a:p>
                  </a:txBody>
                  <a:tcPr/>
                </a:tc>
                <a:tc>
                  <a:txBody>
                    <a:bodyPr/>
                    <a:lstStyle/>
                    <a:p>
                      <a:pPr algn="ctr"/>
                      <a:r>
                        <a:rPr lang="en-US" sz="2000" strike="noStrike" dirty="0">
                          <a:latin typeface="Arial" panose="020B0604020202020204" pitchFamily="34" charset="0"/>
                          <a:cs typeface="Arial" panose="020B0604020202020204" pitchFamily="34" charset="0"/>
                        </a:rPr>
                        <a:t>15</a:t>
                      </a:r>
                    </a:p>
                  </a:txBody>
                  <a:tcPr/>
                </a:tc>
                <a:tc>
                  <a:txBody>
                    <a:bodyPr/>
                    <a:lstStyle/>
                    <a:p>
                      <a:pPr algn="ctr"/>
                      <a:r>
                        <a:rPr lang="en-US" sz="2000" dirty="0">
                          <a:latin typeface="Arial" panose="020B0604020202020204" pitchFamily="34" charset="0"/>
                          <a:cs typeface="Arial" panose="020B0604020202020204" pitchFamily="34" charset="0"/>
                        </a:rPr>
                        <a:t>15/111</a:t>
                      </a:r>
                    </a:p>
                  </a:txBody>
                  <a:tcPr/>
                </a:tc>
                <a:tc>
                  <a:txBody>
                    <a:bodyPr/>
                    <a:lstStyle/>
                    <a:p>
                      <a:pPr algn="ctr"/>
                      <a:r>
                        <a:rPr lang="en-US" sz="2000" dirty="0">
                          <a:latin typeface="Arial" panose="020B0604020202020204" pitchFamily="34" charset="0"/>
                          <a:cs typeface="Arial" panose="020B0604020202020204" pitchFamily="34" charset="0"/>
                        </a:rPr>
                        <a:t>13.5%</a:t>
                      </a:r>
                    </a:p>
                  </a:txBody>
                  <a:tcPr/>
                </a:tc>
                <a:extLst>
                  <a:ext uri="{0D108BD9-81ED-4DB2-BD59-A6C34878D82A}">
                    <a16:rowId xmlns:a16="http://schemas.microsoft.com/office/drawing/2014/main" val="10003"/>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850 - 874</a:t>
                      </a:r>
                    </a:p>
                  </a:txBody>
                  <a:tcPr/>
                </a:tc>
                <a:tc>
                  <a:txBody>
                    <a:bodyPr/>
                    <a:lstStyle/>
                    <a:p>
                      <a:pPr algn="ctr"/>
                      <a:r>
                        <a:rPr lang="en-US" sz="2000" strike="noStrike" dirty="0">
                          <a:latin typeface="Arial" panose="020B0604020202020204" pitchFamily="34" charset="0"/>
                          <a:cs typeface="Arial" panose="020B0604020202020204" pitchFamily="34" charset="0"/>
                        </a:rPr>
                        <a:t>5</a:t>
                      </a:r>
                    </a:p>
                  </a:txBody>
                  <a:tcPr/>
                </a:tc>
                <a:tc>
                  <a:txBody>
                    <a:bodyPr/>
                    <a:lstStyle/>
                    <a:p>
                      <a:pPr algn="ctr"/>
                      <a:r>
                        <a:rPr lang="en-US" sz="2000" dirty="0">
                          <a:latin typeface="Arial" panose="020B0604020202020204" pitchFamily="34" charset="0"/>
                          <a:cs typeface="Arial" panose="020B0604020202020204" pitchFamily="34" charset="0"/>
                        </a:rPr>
                        <a:t>5/111</a:t>
                      </a:r>
                    </a:p>
                  </a:txBody>
                  <a:tcPr/>
                </a:tc>
                <a:tc>
                  <a:txBody>
                    <a:bodyPr/>
                    <a:lstStyle/>
                    <a:p>
                      <a:pPr algn="ctr"/>
                      <a:r>
                        <a:rPr lang="en-US" sz="2000" dirty="0">
                          <a:latin typeface="Arial" panose="020B0604020202020204" pitchFamily="34" charset="0"/>
                          <a:cs typeface="Arial" panose="020B0604020202020204" pitchFamily="34" charset="0"/>
                        </a:rPr>
                        <a:t>4.5%</a:t>
                      </a:r>
                    </a:p>
                  </a:txBody>
                  <a:tcPr/>
                </a:tc>
                <a:extLst>
                  <a:ext uri="{0D108BD9-81ED-4DB2-BD59-A6C34878D82A}">
                    <a16:rowId xmlns:a16="http://schemas.microsoft.com/office/drawing/2014/main" val="10004"/>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875 - 899</a:t>
                      </a:r>
                    </a:p>
                  </a:txBody>
                  <a:tcPr/>
                </a:tc>
                <a:tc>
                  <a:txBody>
                    <a:bodyPr/>
                    <a:lstStyle/>
                    <a:p>
                      <a:pPr algn="ctr"/>
                      <a:r>
                        <a:rPr lang="en-US" sz="2000" strike="noStrike"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10005"/>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900 - 924</a:t>
                      </a:r>
                    </a:p>
                  </a:txBody>
                  <a:tcPr/>
                </a:tc>
                <a:tc>
                  <a:txBody>
                    <a:bodyPr/>
                    <a:lstStyle/>
                    <a:p>
                      <a:pPr algn="ctr"/>
                      <a:r>
                        <a:rPr lang="en-US" sz="2000" strike="noStrike"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10006"/>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925 - 949</a:t>
                      </a:r>
                    </a:p>
                  </a:txBody>
                  <a:tcPr/>
                </a:tc>
                <a:tc>
                  <a:txBody>
                    <a:bodyPr/>
                    <a:lstStyle/>
                    <a:p>
                      <a:pPr algn="ctr"/>
                      <a:r>
                        <a:rPr lang="en-US" sz="2000" strike="noStrike"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10007"/>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950 - 974</a:t>
                      </a:r>
                    </a:p>
                  </a:txBody>
                  <a:tcPr/>
                </a:tc>
                <a:tc>
                  <a:txBody>
                    <a:bodyPr/>
                    <a:lstStyle/>
                    <a:p>
                      <a:pPr algn="ctr"/>
                      <a:r>
                        <a:rPr lang="en-US" sz="2000" strike="noStrike" dirty="0">
                          <a:latin typeface="Arial" panose="020B0604020202020204" pitchFamily="34" charset="0"/>
                          <a:cs typeface="Arial" panose="020B0604020202020204" pitchFamily="34" charset="0"/>
                        </a:rPr>
                        <a:t>1</a:t>
                      </a:r>
                    </a:p>
                  </a:txBody>
                  <a:tcPr/>
                </a:tc>
                <a:tc>
                  <a:txBody>
                    <a:bodyPr/>
                    <a:lstStyle/>
                    <a:p>
                      <a:pPr algn="ctr"/>
                      <a:r>
                        <a:rPr lang="en-US" sz="2000" dirty="0">
                          <a:latin typeface="Arial" panose="020B0604020202020204" pitchFamily="34" charset="0"/>
                          <a:cs typeface="Arial" panose="020B0604020202020204" pitchFamily="34" charset="0"/>
                        </a:rPr>
                        <a:t>1/111</a:t>
                      </a:r>
                    </a:p>
                  </a:txBody>
                  <a:tcPr/>
                </a:tc>
                <a:tc>
                  <a:txBody>
                    <a:bodyPr/>
                    <a:lstStyle/>
                    <a:p>
                      <a:pPr algn="ctr"/>
                      <a:r>
                        <a:rPr lang="en-US" sz="2000" dirty="0">
                          <a:latin typeface="Arial" panose="020B0604020202020204" pitchFamily="34" charset="0"/>
                          <a:cs typeface="Arial" panose="020B0604020202020204" pitchFamily="34" charset="0"/>
                        </a:rPr>
                        <a:t>1%</a:t>
                      </a:r>
                    </a:p>
                  </a:txBody>
                  <a:tcPr/>
                </a:tc>
                <a:extLst>
                  <a:ext uri="{0D108BD9-81ED-4DB2-BD59-A6C34878D82A}">
                    <a16:rowId xmlns:a16="http://schemas.microsoft.com/office/drawing/2014/main" val="10008"/>
                  </a:ext>
                </a:extLst>
              </a:tr>
              <a:tr h="370840">
                <a:tc>
                  <a:txBody>
                    <a:bodyPr/>
                    <a:lstStyle/>
                    <a:p>
                      <a:pPr algn="ctr"/>
                      <a:r>
                        <a:rPr lang="en-US" sz="2000" b="1" dirty="0">
                          <a:latin typeface="Arial" panose="020B0604020202020204" pitchFamily="34" charset="0"/>
                          <a:cs typeface="Arial" panose="020B0604020202020204" pitchFamily="34" charset="0"/>
                        </a:rPr>
                        <a:t>Total</a:t>
                      </a:r>
                    </a:p>
                  </a:txBody>
                  <a:tcPr/>
                </a:tc>
                <a:tc>
                  <a:txBody>
                    <a:bodyPr/>
                    <a:lstStyle/>
                    <a:p>
                      <a:pPr algn="ctr"/>
                      <a:r>
                        <a:rPr lang="en-US" sz="2000" b="1" dirty="0">
                          <a:latin typeface="Arial" panose="020B0604020202020204" pitchFamily="34" charset="0"/>
                          <a:cs typeface="Arial" panose="020B0604020202020204" pitchFamily="34" charset="0"/>
                        </a:rPr>
                        <a:t>111</a:t>
                      </a:r>
                    </a:p>
                  </a:txBody>
                  <a:tcPr/>
                </a:tc>
                <a:tc>
                  <a:txBody>
                    <a:bodyPr/>
                    <a:lstStyle/>
                    <a:p>
                      <a:pPr algn="ctr"/>
                      <a:r>
                        <a:rPr lang="en-US" sz="2000" b="1" dirty="0">
                          <a:latin typeface="Arial" panose="020B0604020202020204" pitchFamily="34" charset="0"/>
                          <a:cs typeface="Arial" panose="020B0604020202020204" pitchFamily="34" charset="0"/>
                        </a:rPr>
                        <a:t>1</a:t>
                      </a:r>
                    </a:p>
                  </a:txBody>
                  <a:tcPr/>
                </a:tc>
                <a:tc>
                  <a:txBody>
                    <a:bodyPr/>
                    <a:lstStyle/>
                    <a:p>
                      <a:pPr algn="ctr"/>
                      <a:r>
                        <a:rPr lang="en-US" sz="2000" b="1" dirty="0">
                          <a:latin typeface="Arial" panose="020B0604020202020204" pitchFamily="34" charset="0"/>
                          <a:cs typeface="Arial" panose="020B0604020202020204" pitchFamily="34" charset="0"/>
                        </a:rPr>
                        <a:t>100%</a:t>
                      </a:r>
                    </a:p>
                  </a:txBody>
                  <a:tcPr/>
                </a:tc>
                <a:extLst>
                  <a:ext uri="{0D108BD9-81ED-4DB2-BD59-A6C34878D82A}">
                    <a16:rowId xmlns:a16="http://schemas.microsoft.com/office/drawing/2014/main" val="10009"/>
                  </a:ext>
                </a:extLst>
              </a:tr>
            </a:tbl>
          </a:graphicData>
        </a:graphic>
      </p:graphicFrame>
      <p:sp>
        <p:nvSpPr>
          <p:cNvPr id="12" name="TextBox 11"/>
          <p:cNvSpPr txBox="1"/>
          <p:nvPr/>
        </p:nvSpPr>
        <p:spPr>
          <a:xfrm>
            <a:off x="766685" y="5073133"/>
            <a:ext cx="4114801" cy="461665"/>
          </a:xfrm>
          <a:prstGeom prst="rect">
            <a:avLst/>
          </a:prstGeom>
          <a:noFill/>
        </p:spPr>
        <p:txBody>
          <a:bodyPr wrap="square" rtlCol="0">
            <a:spAutoFit/>
          </a:bodyPr>
          <a:lstStyle/>
          <a:p>
            <a:r>
              <a:rPr lang="en-US" sz="2400" b="1" dirty="0">
                <a:solidFill>
                  <a:schemeClr val="accent6">
                    <a:lumMod val="75000"/>
                  </a:schemeClr>
                </a:solidFill>
                <a:latin typeface="Arial" panose="020B0604020202020204" pitchFamily="34" charset="0"/>
                <a:cs typeface="Arial" panose="020B0604020202020204" pitchFamily="34" charset="0"/>
              </a:rPr>
              <a:t>(c) The first class width</a:t>
            </a:r>
          </a:p>
        </p:txBody>
      </p:sp>
      <p:sp>
        <p:nvSpPr>
          <p:cNvPr id="14" name="TextBox 13"/>
          <p:cNvSpPr txBox="1"/>
          <p:nvPr/>
        </p:nvSpPr>
        <p:spPr>
          <a:xfrm>
            <a:off x="4348759" y="5073133"/>
            <a:ext cx="7686359"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 next lower limit – lower limit = 800-775=25</a:t>
            </a:r>
          </a:p>
        </p:txBody>
      </p:sp>
      <p:sp>
        <p:nvSpPr>
          <p:cNvPr id="16" name="TextBox 15"/>
          <p:cNvSpPr txBox="1"/>
          <p:nvPr/>
        </p:nvSpPr>
        <p:spPr>
          <a:xfrm>
            <a:off x="766685" y="5872702"/>
            <a:ext cx="4414913" cy="461665"/>
          </a:xfrm>
          <a:prstGeom prst="rect">
            <a:avLst/>
          </a:prstGeom>
          <a:noFill/>
        </p:spPr>
        <p:txBody>
          <a:bodyPr wrap="square" rtlCol="0">
            <a:spAutoFit/>
          </a:bodyPr>
          <a:lstStyle/>
          <a:p>
            <a:r>
              <a:rPr lang="en-US" sz="2400" b="1" dirty="0">
                <a:solidFill>
                  <a:schemeClr val="accent6">
                    <a:lumMod val="75000"/>
                  </a:schemeClr>
                </a:solidFill>
                <a:latin typeface="Arial" panose="020B0604020202020204" pitchFamily="34" charset="0"/>
                <a:cs typeface="Arial" panose="020B0604020202020204" pitchFamily="34" charset="0"/>
              </a:rPr>
              <a:t>(d) The first class midpoint</a:t>
            </a:r>
          </a:p>
        </p:txBody>
      </p:sp>
      <mc:AlternateContent xmlns:mc="http://schemas.openxmlformats.org/markup-compatibility/2006" xmlns:a14="http://schemas.microsoft.com/office/drawing/2010/main">
        <mc:Choice Requires="a14">
          <p:sp>
            <p:nvSpPr>
              <p:cNvPr id="2" name="Rectangle 1"/>
              <p:cNvSpPr/>
              <p:nvPr/>
            </p:nvSpPr>
            <p:spPr>
              <a:xfrm>
                <a:off x="4473894" y="5707882"/>
                <a:ext cx="7311705" cy="79130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400" i="0" dirty="0" smtClean="0">
                          <a:latin typeface="Cambria Math" panose="02040503050406030204" pitchFamily="18" charset="0"/>
                          <a:cs typeface="Arial" panose="020B0604020202020204" pitchFamily="34" charset="0"/>
                        </a:rPr>
                        <m:t>=</m:t>
                      </m:r>
                      <m:f>
                        <m:fPr>
                          <m:ctrlPr>
                            <a:rPr lang="en-US" sz="2400" i="1" dirty="0" smtClean="0">
                              <a:latin typeface="Cambria Math" panose="02040503050406030204" pitchFamily="18" charset="0"/>
                              <a:cs typeface="Arial" panose="020B0604020202020204" pitchFamily="34" charset="0"/>
                            </a:rPr>
                          </m:ctrlPr>
                        </m:fPr>
                        <m:num>
                          <m:r>
                            <m:rPr>
                              <m:sty m:val="p"/>
                            </m:rPr>
                            <a:rPr lang="en-US" sz="2400" dirty="0">
                              <a:latin typeface="Cambria Math" panose="02040503050406030204" pitchFamily="18" charset="0"/>
                              <a:cs typeface="Arial" panose="020B0604020202020204" pitchFamily="34" charset="0"/>
                            </a:rPr>
                            <m:t>lower</m:t>
                          </m:r>
                          <m:r>
                            <a:rPr lang="en-US" sz="2400" dirty="0">
                              <a:latin typeface="Cambria Math" panose="02040503050406030204" pitchFamily="18" charset="0"/>
                              <a:cs typeface="Arial" panose="020B0604020202020204" pitchFamily="34" charset="0"/>
                            </a:rPr>
                            <m:t> </m:t>
                          </m:r>
                          <m:r>
                            <m:rPr>
                              <m:sty m:val="p"/>
                            </m:rPr>
                            <a:rPr lang="en-US" sz="2400" b="0" i="0" dirty="0" smtClean="0">
                              <a:latin typeface="Cambria Math" panose="02040503050406030204" pitchFamily="18" charset="0"/>
                              <a:cs typeface="Arial" panose="020B0604020202020204" pitchFamily="34" charset="0"/>
                            </a:rPr>
                            <m:t>limit</m:t>
                          </m:r>
                          <m:r>
                            <a:rPr lang="en-US" sz="2400" b="0" i="0" dirty="0" smtClean="0">
                              <a:latin typeface="Cambria Math" panose="02040503050406030204" pitchFamily="18" charset="0"/>
                              <a:cs typeface="Arial" panose="020B0604020202020204" pitchFamily="34" charset="0"/>
                            </a:rPr>
                            <m:t>+</m:t>
                          </m:r>
                          <m:r>
                            <m:rPr>
                              <m:sty m:val="p"/>
                            </m:rPr>
                            <a:rPr lang="en-US" sz="2400" b="0" i="0" dirty="0" smtClean="0">
                              <a:latin typeface="Cambria Math" panose="02040503050406030204" pitchFamily="18" charset="0"/>
                              <a:cs typeface="Arial" panose="020B0604020202020204" pitchFamily="34" charset="0"/>
                            </a:rPr>
                            <m:t>next</m:t>
                          </m:r>
                          <m:r>
                            <a:rPr lang="en-US" sz="2400" b="0" i="0" dirty="0" smtClean="0">
                              <a:latin typeface="Cambria Math" panose="02040503050406030204" pitchFamily="18" charset="0"/>
                              <a:cs typeface="Arial" panose="020B0604020202020204" pitchFamily="34" charset="0"/>
                            </a:rPr>
                            <m:t> </m:t>
                          </m:r>
                          <m:r>
                            <m:rPr>
                              <m:sty m:val="p"/>
                            </m:rPr>
                            <a:rPr lang="en-US" sz="2400" b="0" i="0" dirty="0" smtClean="0">
                              <a:latin typeface="Cambria Math" panose="02040503050406030204" pitchFamily="18" charset="0"/>
                              <a:cs typeface="Arial" panose="020B0604020202020204" pitchFamily="34" charset="0"/>
                            </a:rPr>
                            <m:t>lower</m:t>
                          </m:r>
                          <m:r>
                            <a:rPr lang="en-US" sz="2400" b="0" i="0" dirty="0" smtClean="0">
                              <a:latin typeface="Cambria Math" panose="02040503050406030204" pitchFamily="18" charset="0"/>
                              <a:cs typeface="Arial" panose="020B0604020202020204" pitchFamily="34" charset="0"/>
                            </a:rPr>
                            <m:t> </m:t>
                          </m:r>
                          <m:r>
                            <m:rPr>
                              <m:sty m:val="p"/>
                            </m:rPr>
                            <a:rPr lang="en-US" sz="2400" b="0" i="0" dirty="0" smtClean="0">
                              <a:latin typeface="Cambria Math" panose="02040503050406030204" pitchFamily="18" charset="0"/>
                              <a:cs typeface="Arial" panose="020B0604020202020204" pitchFamily="34" charset="0"/>
                            </a:rPr>
                            <m:t>limit</m:t>
                          </m:r>
                        </m:num>
                        <m:den>
                          <m:r>
                            <a:rPr lang="en-US" sz="2400" b="0" i="1" dirty="0" smtClean="0">
                              <a:latin typeface="Cambria Math" panose="02040503050406030204" pitchFamily="18" charset="0"/>
                              <a:cs typeface="Arial" panose="020B0604020202020204" pitchFamily="34" charset="0"/>
                            </a:rPr>
                            <m:t>2</m:t>
                          </m:r>
                        </m:den>
                      </m:f>
                      <m:r>
                        <a:rPr lang="en-US" sz="2400" b="0" i="1" dirty="0" smtClean="0">
                          <a:latin typeface="Cambria Math" panose="02040503050406030204" pitchFamily="18" charset="0"/>
                          <a:cs typeface="Arial" panose="020B0604020202020204" pitchFamily="34" charset="0"/>
                        </a:rPr>
                        <m:t>=</m:t>
                      </m:r>
                      <m:f>
                        <m:fPr>
                          <m:ctrlPr>
                            <a:rPr lang="en-US" sz="2400" b="0" i="1" dirty="0" smtClean="0">
                              <a:latin typeface="Cambria Math" panose="02040503050406030204" pitchFamily="18" charset="0"/>
                              <a:cs typeface="Arial" panose="020B0604020202020204" pitchFamily="34" charset="0"/>
                            </a:rPr>
                          </m:ctrlPr>
                        </m:fPr>
                        <m:num>
                          <m:r>
                            <a:rPr lang="en-US" sz="2400" b="0" i="1" dirty="0" smtClean="0">
                              <a:latin typeface="Cambria Math" panose="02040503050406030204" pitchFamily="18" charset="0"/>
                              <a:cs typeface="Arial" panose="020B0604020202020204" pitchFamily="34" charset="0"/>
                            </a:rPr>
                            <m:t>775+800</m:t>
                          </m:r>
                        </m:num>
                        <m:den>
                          <m:r>
                            <a:rPr lang="en-US" sz="2400" b="0" i="1" dirty="0" smtClean="0">
                              <a:latin typeface="Cambria Math" panose="02040503050406030204" pitchFamily="18" charset="0"/>
                              <a:cs typeface="Arial" panose="020B0604020202020204" pitchFamily="34" charset="0"/>
                            </a:rPr>
                            <m:t>2</m:t>
                          </m:r>
                        </m:den>
                      </m:f>
                      <m:r>
                        <a:rPr lang="en-US" sz="2400" b="0" i="1" dirty="0" smtClean="0">
                          <a:latin typeface="Cambria Math" panose="02040503050406030204" pitchFamily="18" charset="0"/>
                          <a:cs typeface="Arial" panose="020B0604020202020204" pitchFamily="34" charset="0"/>
                        </a:rPr>
                        <m:t>=787.5</m:t>
                      </m:r>
                    </m:oMath>
                  </m:oMathPara>
                </a14:m>
                <a:endParaRPr lang="en-US" sz="2400" dirty="0"/>
              </a:p>
            </p:txBody>
          </p:sp>
        </mc:Choice>
        <mc:Fallback xmlns="">
          <p:sp>
            <p:nvSpPr>
              <p:cNvPr id="2" name="Rectangle 1"/>
              <p:cNvSpPr>
                <a:spLocks noRot="1" noChangeAspect="1" noMove="1" noResize="1" noEditPoints="1" noAdjustHandles="1" noChangeArrowheads="1" noChangeShapeType="1" noTextEdit="1"/>
              </p:cNvSpPr>
              <p:nvPr/>
            </p:nvSpPr>
            <p:spPr>
              <a:xfrm>
                <a:off x="4473894" y="5707882"/>
                <a:ext cx="7311705" cy="791307"/>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8994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6" grpId="0"/>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CC07348-FDB6-419E-B5FD-CCD2C410B1CF}"/>
              </a:ext>
            </a:extLst>
          </p:cNvPr>
          <p:cNvGraphicFramePr>
            <a:graphicFrameLocks noGrp="1"/>
          </p:cNvGraphicFramePr>
          <p:nvPr>
            <p:extLst>
              <p:ext uri="{D42A27DB-BD31-4B8C-83A1-F6EECF244321}">
                <p14:modId xmlns:p14="http://schemas.microsoft.com/office/powerpoint/2010/main" val="338705902"/>
              </p:ext>
            </p:extLst>
          </p:nvPr>
        </p:nvGraphicFramePr>
        <p:xfrm>
          <a:off x="719138" y="998764"/>
          <a:ext cx="10753723" cy="4511040"/>
        </p:xfrm>
        <a:graphic>
          <a:graphicData uri="http://schemas.openxmlformats.org/drawingml/2006/table">
            <a:tbl>
              <a:tblPr firstRow="1" bandRow="1">
                <a:tableStyleId>{E8B1032C-EA38-4F05-BA0D-38AFFFC7BED3}</a:tableStyleId>
              </a:tblPr>
              <a:tblGrid>
                <a:gridCol w="2888769">
                  <a:extLst>
                    <a:ext uri="{9D8B030D-6E8A-4147-A177-3AD203B41FA5}">
                      <a16:colId xmlns:a16="http://schemas.microsoft.com/office/drawing/2014/main" val="20000"/>
                    </a:ext>
                  </a:extLst>
                </a:gridCol>
                <a:gridCol w="2035353">
                  <a:extLst>
                    <a:ext uri="{9D8B030D-6E8A-4147-A177-3AD203B41FA5}">
                      <a16:colId xmlns:a16="http://schemas.microsoft.com/office/drawing/2014/main" val="1952258648"/>
                    </a:ext>
                  </a:extLst>
                </a:gridCol>
                <a:gridCol w="2690586">
                  <a:extLst>
                    <a:ext uri="{9D8B030D-6E8A-4147-A177-3AD203B41FA5}">
                      <a16:colId xmlns:a16="http://schemas.microsoft.com/office/drawing/2014/main" val="20001"/>
                    </a:ext>
                  </a:extLst>
                </a:gridCol>
                <a:gridCol w="1470554">
                  <a:extLst>
                    <a:ext uri="{9D8B030D-6E8A-4147-A177-3AD203B41FA5}">
                      <a16:colId xmlns:a16="http://schemas.microsoft.com/office/drawing/2014/main" val="20002"/>
                    </a:ext>
                  </a:extLst>
                </a:gridCol>
                <a:gridCol w="1668461">
                  <a:extLst>
                    <a:ext uri="{9D8B030D-6E8A-4147-A177-3AD203B41FA5}">
                      <a16:colId xmlns:a16="http://schemas.microsoft.com/office/drawing/2014/main" val="20003"/>
                    </a:ext>
                  </a:extLst>
                </a:gridCol>
              </a:tblGrid>
              <a:tr h="370840">
                <a:tc>
                  <a:txBody>
                    <a:bodyPr/>
                    <a:lstStyle/>
                    <a:p>
                      <a:pPr algn="ctr"/>
                      <a:r>
                        <a:rPr lang="en-US" sz="2000" dirty="0">
                          <a:latin typeface="Arial" panose="020B0604020202020204" pitchFamily="34" charset="0"/>
                          <a:cs typeface="Arial" panose="020B0604020202020204" pitchFamily="34" charset="0"/>
                        </a:rPr>
                        <a:t>Class</a:t>
                      </a:r>
                    </a:p>
                    <a:p>
                      <a:pPr algn="ctr"/>
                      <a:r>
                        <a:rPr lang="en-US" sz="2000" dirty="0">
                          <a:latin typeface="Arial" panose="020B0604020202020204" pitchFamily="34" charset="0"/>
                          <a:cs typeface="Arial" panose="020B0604020202020204" pitchFamily="34" charset="0"/>
                        </a:rPr>
                        <a:t>limits</a:t>
                      </a:r>
                    </a:p>
                  </a:txBody>
                  <a:tcPr/>
                </a:tc>
                <a:tc>
                  <a:txBody>
                    <a:bodyPr/>
                    <a:lstStyle/>
                    <a:p>
                      <a:pPr algn="ctr"/>
                      <a:r>
                        <a:rPr lang="en-US" sz="2000" dirty="0">
                          <a:latin typeface="Arial" panose="020B0604020202020204" pitchFamily="34" charset="0"/>
                          <a:cs typeface="Arial" panose="020B0604020202020204" pitchFamily="34" charset="0"/>
                        </a:rPr>
                        <a:t>Class boundaries</a:t>
                      </a:r>
                    </a:p>
                  </a:txBody>
                  <a:tcPr/>
                </a:tc>
                <a:tc>
                  <a:txBody>
                    <a:bodyPr/>
                    <a:lstStyle/>
                    <a:p>
                      <a:pPr algn="ctr"/>
                      <a:r>
                        <a:rPr lang="en-US" sz="2000" dirty="0">
                          <a:latin typeface="Arial" panose="020B0604020202020204" pitchFamily="34" charset="0"/>
                          <a:cs typeface="Arial" panose="020B0604020202020204" pitchFamily="34" charset="0"/>
                        </a:rPr>
                        <a:t>Number of community collage</a:t>
                      </a:r>
                    </a:p>
                  </a:txBody>
                  <a:tcPr/>
                </a:tc>
                <a:tc>
                  <a:txBody>
                    <a:bodyPr/>
                    <a:lstStyle/>
                    <a:p>
                      <a:pPr algn="ctr"/>
                      <a:r>
                        <a:rPr lang="en-US" sz="2000" dirty="0">
                          <a:latin typeface="Arial" panose="020B0604020202020204" pitchFamily="34" charset="0"/>
                          <a:cs typeface="Arial" panose="020B0604020202020204" pitchFamily="34" charset="0"/>
                        </a:rPr>
                        <a:t>Relative frequency</a:t>
                      </a:r>
                    </a:p>
                  </a:txBody>
                  <a:tcPr/>
                </a:tc>
                <a:tc>
                  <a:txBody>
                    <a:bodyPr/>
                    <a:lstStyle/>
                    <a:p>
                      <a:pPr algn="ctr"/>
                      <a:r>
                        <a:rPr lang="en-US" sz="2000" dirty="0">
                          <a:latin typeface="Arial" panose="020B0604020202020204" pitchFamily="34" charset="0"/>
                          <a:cs typeface="Arial" panose="020B0604020202020204" pitchFamily="34" charset="0"/>
                        </a:rPr>
                        <a:t>Percentage</a:t>
                      </a:r>
                    </a:p>
                  </a:txBody>
                  <a:tcPr/>
                </a:tc>
                <a:extLst>
                  <a:ext uri="{0D108BD9-81ED-4DB2-BD59-A6C34878D82A}">
                    <a16:rowId xmlns:a16="http://schemas.microsoft.com/office/drawing/2014/main" val="10000"/>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775 - 799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i="0" dirty="0">
                          <a:solidFill>
                            <a:srgbClr val="333333"/>
                          </a:solidFill>
                          <a:latin typeface="Arial" panose="020B0604020202020204" pitchFamily="34" charset="0"/>
                          <a:cs typeface="Arial" panose="020B0604020202020204" pitchFamily="34" charset="0"/>
                        </a:rPr>
                        <a:t>774.5 – 799.5</a:t>
                      </a:r>
                    </a:p>
                  </a:txBody>
                  <a:tcPr/>
                </a:tc>
                <a:tc>
                  <a:txBody>
                    <a:bodyPr/>
                    <a:lstStyle/>
                    <a:p>
                      <a:pPr algn="ctr"/>
                      <a:r>
                        <a:rPr lang="en-US" sz="2000" strike="noStrike" dirty="0">
                          <a:latin typeface="Arial" panose="020B0604020202020204" pitchFamily="34" charset="0"/>
                          <a:cs typeface="Arial" panose="020B0604020202020204" pitchFamily="34" charset="0"/>
                        </a:rPr>
                        <a:t>22</a:t>
                      </a:r>
                    </a:p>
                  </a:txBody>
                  <a:tcPr/>
                </a:tc>
                <a:tc>
                  <a:txBody>
                    <a:bodyPr/>
                    <a:lstStyle/>
                    <a:p>
                      <a:pPr algn="ctr"/>
                      <a:r>
                        <a:rPr lang="en-US" sz="2000" dirty="0">
                          <a:latin typeface="Arial" panose="020B0604020202020204" pitchFamily="34" charset="0"/>
                          <a:cs typeface="Arial" panose="020B0604020202020204" pitchFamily="34" charset="0"/>
                        </a:rPr>
                        <a:t>22/111</a:t>
                      </a:r>
                    </a:p>
                  </a:txBody>
                  <a:tcPr/>
                </a:tc>
                <a:tc>
                  <a:txBody>
                    <a:bodyPr/>
                    <a:lstStyle/>
                    <a:p>
                      <a:pPr algn="ctr"/>
                      <a:r>
                        <a:rPr lang="en-US" sz="2000" dirty="0">
                          <a:latin typeface="Arial" panose="020B0604020202020204" pitchFamily="34" charset="0"/>
                          <a:cs typeface="Arial" panose="020B0604020202020204" pitchFamily="34" charset="0"/>
                        </a:rPr>
                        <a:t>19.8%</a:t>
                      </a:r>
                    </a:p>
                  </a:txBody>
                  <a:tcPr/>
                </a:tc>
                <a:extLst>
                  <a:ext uri="{0D108BD9-81ED-4DB2-BD59-A6C34878D82A}">
                    <a16:rowId xmlns:a16="http://schemas.microsoft.com/office/drawing/2014/main" val="10001"/>
                  </a:ext>
                </a:extLst>
              </a:tr>
              <a:tr h="212181">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800 - 824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i="0" dirty="0">
                          <a:solidFill>
                            <a:srgbClr val="333333"/>
                          </a:solidFill>
                          <a:latin typeface="Arial" panose="020B0604020202020204" pitchFamily="34" charset="0"/>
                          <a:cs typeface="Arial" panose="020B0604020202020204" pitchFamily="34" charset="0"/>
                        </a:rPr>
                        <a:t>799.5 - 824.5</a:t>
                      </a:r>
                    </a:p>
                  </a:txBody>
                  <a:tcPr/>
                </a:tc>
                <a:tc>
                  <a:txBody>
                    <a:bodyPr/>
                    <a:lstStyle/>
                    <a:p>
                      <a:pPr algn="ctr"/>
                      <a:r>
                        <a:rPr lang="en-US" sz="2000" strike="noStrike" dirty="0">
                          <a:latin typeface="Arial" panose="020B0604020202020204" pitchFamily="34" charset="0"/>
                          <a:cs typeface="Arial" panose="020B0604020202020204" pitchFamily="34" charset="0"/>
                        </a:rPr>
                        <a:t>68</a:t>
                      </a:r>
                    </a:p>
                  </a:txBody>
                  <a:tcPr/>
                </a:tc>
                <a:tc>
                  <a:txBody>
                    <a:bodyPr/>
                    <a:lstStyle/>
                    <a:p>
                      <a:pPr algn="ctr"/>
                      <a:r>
                        <a:rPr lang="en-US" sz="2000" dirty="0">
                          <a:latin typeface="Arial" panose="020B0604020202020204" pitchFamily="34" charset="0"/>
                          <a:cs typeface="Arial" panose="020B0604020202020204" pitchFamily="34" charset="0"/>
                        </a:rPr>
                        <a:t>68/111</a:t>
                      </a:r>
                    </a:p>
                  </a:txBody>
                  <a:tcPr/>
                </a:tc>
                <a:tc>
                  <a:txBody>
                    <a:bodyPr/>
                    <a:lstStyle/>
                    <a:p>
                      <a:pPr algn="ctr"/>
                      <a:r>
                        <a:rPr lang="en-US" sz="2000" dirty="0">
                          <a:latin typeface="Arial" panose="020B0604020202020204" pitchFamily="34" charset="0"/>
                          <a:cs typeface="Arial" panose="020B0604020202020204" pitchFamily="34" charset="0"/>
                        </a:rPr>
                        <a:t>61.2%</a:t>
                      </a:r>
                    </a:p>
                  </a:txBody>
                  <a:tcPr/>
                </a:tc>
                <a:extLst>
                  <a:ext uri="{0D108BD9-81ED-4DB2-BD59-A6C34878D82A}">
                    <a16:rowId xmlns:a16="http://schemas.microsoft.com/office/drawing/2014/main" val="10002"/>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825 - 849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i="0" dirty="0">
                          <a:solidFill>
                            <a:srgbClr val="333333"/>
                          </a:solidFill>
                          <a:latin typeface="Arial" panose="020B0604020202020204" pitchFamily="34" charset="0"/>
                          <a:cs typeface="Arial" panose="020B0604020202020204" pitchFamily="34" charset="0"/>
                        </a:rPr>
                        <a:t>824.5 – 849.5</a:t>
                      </a:r>
                    </a:p>
                  </a:txBody>
                  <a:tcPr/>
                </a:tc>
                <a:tc>
                  <a:txBody>
                    <a:bodyPr/>
                    <a:lstStyle/>
                    <a:p>
                      <a:pPr algn="ctr"/>
                      <a:r>
                        <a:rPr lang="en-US" sz="2000" strike="noStrike" dirty="0">
                          <a:latin typeface="Arial" panose="020B0604020202020204" pitchFamily="34" charset="0"/>
                          <a:cs typeface="Arial" panose="020B0604020202020204" pitchFamily="34" charset="0"/>
                        </a:rPr>
                        <a:t>15</a:t>
                      </a:r>
                    </a:p>
                  </a:txBody>
                  <a:tcPr/>
                </a:tc>
                <a:tc>
                  <a:txBody>
                    <a:bodyPr/>
                    <a:lstStyle/>
                    <a:p>
                      <a:pPr algn="ctr"/>
                      <a:r>
                        <a:rPr lang="en-US" sz="2000" dirty="0">
                          <a:latin typeface="Arial" panose="020B0604020202020204" pitchFamily="34" charset="0"/>
                          <a:cs typeface="Arial" panose="020B0604020202020204" pitchFamily="34" charset="0"/>
                        </a:rPr>
                        <a:t>15/111</a:t>
                      </a:r>
                    </a:p>
                  </a:txBody>
                  <a:tcPr/>
                </a:tc>
                <a:tc>
                  <a:txBody>
                    <a:bodyPr/>
                    <a:lstStyle/>
                    <a:p>
                      <a:pPr algn="ctr"/>
                      <a:r>
                        <a:rPr lang="en-US" sz="2000" dirty="0">
                          <a:latin typeface="Arial" panose="020B0604020202020204" pitchFamily="34" charset="0"/>
                          <a:cs typeface="Arial" panose="020B0604020202020204" pitchFamily="34" charset="0"/>
                        </a:rPr>
                        <a:t>13.5%</a:t>
                      </a:r>
                    </a:p>
                  </a:txBody>
                  <a:tcPr/>
                </a:tc>
                <a:extLst>
                  <a:ext uri="{0D108BD9-81ED-4DB2-BD59-A6C34878D82A}">
                    <a16:rowId xmlns:a16="http://schemas.microsoft.com/office/drawing/2014/main" val="10003"/>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850 - 874</a:t>
                      </a:r>
                    </a:p>
                  </a:txBody>
                  <a:tcPr/>
                </a:tc>
                <a:tc>
                  <a:txBody>
                    <a:bodyPr/>
                    <a:lstStyle/>
                    <a:p>
                      <a:pPr algn="ctr"/>
                      <a:r>
                        <a:rPr lang="en-US" sz="2000" strike="noStrike" dirty="0">
                          <a:latin typeface="Arial" panose="020B0604020202020204" pitchFamily="34" charset="0"/>
                          <a:cs typeface="Arial" panose="020B0604020202020204" pitchFamily="34" charset="0"/>
                        </a:rPr>
                        <a:t>849.5 – 874.5</a:t>
                      </a:r>
                    </a:p>
                  </a:txBody>
                  <a:tcPr/>
                </a:tc>
                <a:tc>
                  <a:txBody>
                    <a:bodyPr/>
                    <a:lstStyle/>
                    <a:p>
                      <a:pPr algn="ctr"/>
                      <a:r>
                        <a:rPr lang="en-US" sz="2000" strike="noStrike" dirty="0">
                          <a:latin typeface="Arial" panose="020B0604020202020204" pitchFamily="34" charset="0"/>
                          <a:cs typeface="Arial" panose="020B0604020202020204" pitchFamily="34" charset="0"/>
                        </a:rPr>
                        <a:t>5</a:t>
                      </a:r>
                    </a:p>
                  </a:txBody>
                  <a:tcPr/>
                </a:tc>
                <a:tc>
                  <a:txBody>
                    <a:bodyPr/>
                    <a:lstStyle/>
                    <a:p>
                      <a:pPr algn="ctr"/>
                      <a:r>
                        <a:rPr lang="en-US" sz="2000" dirty="0">
                          <a:latin typeface="Arial" panose="020B0604020202020204" pitchFamily="34" charset="0"/>
                          <a:cs typeface="Arial" panose="020B0604020202020204" pitchFamily="34" charset="0"/>
                        </a:rPr>
                        <a:t>5/111</a:t>
                      </a:r>
                    </a:p>
                  </a:txBody>
                  <a:tcPr/>
                </a:tc>
                <a:tc>
                  <a:txBody>
                    <a:bodyPr/>
                    <a:lstStyle/>
                    <a:p>
                      <a:pPr algn="ctr"/>
                      <a:r>
                        <a:rPr lang="en-US" sz="2000" dirty="0">
                          <a:latin typeface="Arial" panose="020B0604020202020204" pitchFamily="34" charset="0"/>
                          <a:cs typeface="Arial" panose="020B0604020202020204" pitchFamily="34" charset="0"/>
                        </a:rPr>
                        <a:t>4.5%</a:t>
                      </a:r>
                    </a:p>
                  </a:txBody>
                  <a:tcPr/>
                </a:tc>
                <a:extLst>
                  <a:ext uri="{0D108BD9-81ED-4DB2-BD59-A6C34878D82A}">
                    <a16:rowId xmlns:a16="http://schemas.microsoft.com/office/drawing/2014/main" val="10004"/>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875 - 899</a:t>
                      </a:r>
                    </a:p>
                  </a:txBody>
                  <a:tcPr/>
                </a:tc>
                <a:tc>
                  <a:txBody>
                    <a:bodyPr/>
                    <a:lstStyle/>
                    <a:p>
                      <a:pPr algn="ctr"/>
                      <a:r>
                        <a:rPr lang="en-US" sz="2000" strike="noStrike" dirty="0">
                          <a:latin typeface="Arial" panose="020B0604020202020204" pitchFamily="34" charset="0"/>
                          <a:cs typeface="Arial" panose="020B0604020202020204" pitchFamily="34" charset="0"/>
                        </a:rPr>
                        <a:t>874.5 – 899.5</a:t>
                      </a:r>
                    </a:p>
                  </a:txBody>
                  <a:tcPr/>
                </a:tc>
                <a:tc>
                  <a:txBody>
                    <a:bodyPr/>
                    <a:lstStyle/>
                    <a:p>
                      <a:pPr algn="ctr"/>
                      <a:r>
                        <a:rPr lang="en-US" sz="2000" strike="noStrike"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10005"/>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900 - 924</a:t>
                      </a:r>
                    </a:p>
                  </a:txBody>
                  <a:tcPr/>
                </a:tc>
                <a:tc>
                  <a:txBody>
                    <a:bodyPr/>
                    <a:lstStyle/>
                    <a:p>
                      <a:pPr algn="ctr"/>
                      <a:r>
                        <a:rPr lang="en-US" sz="2000" strike="noStrike" dirty="0">
                          <a:latin typeface="Arial" panose="020B0604020202020204" pitchFamily="34" charset="0"/>
                          <a:cs typeface="Arial" panose="020B0604020202020204" pitchFamily="34" charset="0"/>
                        </a:rPr>
                        <a:t>899.5 - 924.5</a:t>
                      </a:r>
                    </a:p>
                  </a:txBody>
                  <a:tcPr/>
                </a:tc>
                <a:tc>
                  <a:txBody>
                    <a:bodyPr/>
                    <a:lstStyle/>
                    <a:p>
                      <a:pPr algn="ctr"/>
                      <a:r>
                        <a:rPr lang="en-US" sz="2000" strike="noStrike"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10006"/>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925 - 949</a:t>
                      </a:r>
                    </a:p>
                  </a:txBody>
                  <a:tcPr/>
                </a:tc>
                <a:tc>
                  <a:txBody>
                    <a:bodyPr/>
                    <a:lstStyle/>
                    <a:p>
                      <a:pPr algn="ctr"/>
                      <a:r>
                        <a:rPr lang="en-US" sz="2000" strike="noStrike" dirty="0">
                          <a:latin typeface="Arial" panose="020B0604020202020204" pitchFamily="34" charset="0"/>
                          <a:cs typeface="Arial" panose="020B0604020202020204" pitchFamily="34" charset="0"/>
                        </a:rPr>
                        <a:t>924.5 – 949.5</a:t>
                      </a:r>
                    </a:p>
                  </a:txBody>
                  <a:tcPr/>
                </a:tc>
                <a:tc>
                  <a:txBody>
                    <a:bodyPr/>
                    <a:lstStyle/>
                    <a:p>
                      <a:pPr algn="ctr"/>
                      <a:r>
                        <a:rPr lang="en-US" sz="2000" strike="noStrike"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tc>
                  <a:txBody>
                    <a:bodyPr/>
                    <a:lstStyle/>
                    <a:p>
                      <a:pPr algn="ctr"/>
                      <a:r>
                        <a:rPr lang="en-US" sz="2000" dirty="0">
                          <a:latin typeface="Arial" panose="020B0604020202020204" pitchFamily="34" charset="0"/>
                          <a:cs typeface="Arial" panose="020B0604020202020204" pitchFamily="34" charset="0"/>
                        </a:rPr>
                        <a:t>0%</a:t>
                      </a:r>
                    </a:p>
                  </a:txBody>
                  <a:tcPr/>
                </a:tc>
                <a:extLst>
                  <a:ext uri="{0D108BD9-81ED-4DB2-BD59-A6C34878D82A}">
                    <a16:rowId xmlns:a16="http://schemas.microsoft.com/office/drawing/2014/main" val="10007"/>
                  </a:ext>
                </a:extLst>
              </a:tr>
              <a:tr h="370840">
                <a:tc>
                  <a:txBody>
                    <a:bodyPr/>
                    <a:lstStyle/>
                    <a:p>
                      <a:pPr algn="ctr" fontAlgn="base"/>
                      <a:r>
                        <a:rPr lang="en-US" sz="2200" b="0" i="0" dirty="0">
                          <a:solidFill>
                            <a:srgbClr val="333333"/>
                          </a:solidFill>
                          <a:latin typeface="Arial" panose="020B0604020202020204" pitchFamily="34" charset="0"/>
                          <a:cs typeface="Arial" panose="020B0604020202020204" pitchFamily="34" charset="0"/>
                        </a:rPr>
                        <a:t>950 - 974</a:t>
                      </a:r>
                    </a:p>
                  </a:txBody>
                  <a:tcPr/>
                </a:tc>
                <a:tc>
                  <a:txBody>
                    <a:bodyPr/>
                    <a:lstStyle/>
                    <a:p>
                      <a:pPr algn="ctr"/>
                      <a:r>
                        <a:rPr lang="en-US" sz="2000" strike="noStrike" dirty="0">
                          <a:latin typeface="Arial" panose="020B0604020202020204" pitchFamily="34" charset="0"/>
                          <a:cs typeface="Arial" panose="020B0604020202020204" pitchFamily="34" charset="0"/>
                        </a:rPr>
                        <a:t>949.5 – 974.5</a:t>
                      </a:r>
                    </a:p>
                  </a:txBody>
                  <a:tcPr/>
                </a:tc>
                <a:tc>
                  <a:txBody>
                    <a:bodyPr/>
                    <a:lstStyle/>
                    <a:p>
                      <a:pPr algn="ctr"/>
                      <a:r>
                        <a:rPr lang="en-US" sz="2000" strike="noStrike" dirty="0">
                          <a:latin typeface="Arial" panose="020B0604020202020204" pitchFamily="34" charset="0"/>
                          <a:cs typeface="Arial" panose="020B0604020202020204" pitchFamily="34" charset="0"/>
                        </a:rPr>
                        <a:t>1</a:t>
                      </a:r>
                    </a:p>
                  </a:txBody>
                  <a:tcPr/>
                </a:tc>
                <a:tc>
                  <a:txBody>
                    <a:bodyPr/>
                    <a:lstStyle/>
                    <a:p>
                      <a:pPr algn="ctr"/>
                      <a:r>
                        <a:rPr lang="en-US" sz="2000" dirty="0">
                          <a:latin typeface="Arial" panose="020B0604020202020204" pitchFamily="34" charset="0"/>
                          <a:cs typeface="Arial" panose="020B0604020202020204" pitchFamily="34" charset="0"/>
                        </a:rPr>
                        <a:t>1/111</a:t>
                      </a:r>
                    </a:p>
                  </a:txBody>
                  <a:tcPr/>
                </a:tc>
                <a:tc>
                  <a:txBody>
                    <a:bodyPr/>
                    <a:lstStyle/>
                    <a:p>
                      <a:pPr algn="ctr"/>
                      <a:r>
                        <a:rPr lang="en-US" sz="2000" dirty="0">
                          <a:latin typeface="Arial" panose="020B0604020202020204" pitchFamily="34" charset="0"/>
                          <a:cs typeface="Arial" panose="020B0604020202020204" pitchFamily="34" charset="0"/>
                        </a:rPr>
                        <a:t>1%</a:t>
                      </a:r>
                    </a:p>
                  </a:txBody>
                  <a:tcPr/>
                </a:tc>
                <a:extLst>
                  <a:ext uri="{0D108BD9-81ED-4DB2-BD59-A6C34878D82A}">
                    <a16:rowId xmlns:a16="http://schemas.microsoft.com/office/drawing/2014/main" val="10008"/>
                  </a:ext>
                </a:extLst>
              </a:tr>
              <a:tr h="370840">
                <a:tc>
                  <a:txBody>
                    <a:bodyPr/>
                    <a:lstStyle/>
                    <a:p>
                      <a:pPr algn="ctr"/>
                      <a:r>
                        <a:rPr lang="en-US" sz="2000" b="1" dirty="0">
                          <a:latin typeface="Arial" panose="020B0604020202020204" pitchFamily="34" charset="0"/>
                          <a:cs typeface="Arial" panose="020B0604020202020204" pitchFamily="34" charset="0"/>
                        </a:rPr>
                        <a:t>Total</a:t>
                      </a:r>
                    </a:p>
                  </a:txBody>
                  <a:tcPr/>
                </a:tc>
                <a:tc>
                  <a:txBody>
                    <a:bodyPr/>
                    <a:lstStyle/>
                    <a:p>
                      <a:pPr algn="ctr"/>
                      <a:endParaRPr lang="en-US" sz="2000" b="1" dirty="0">
                        <a:latin typeface="Arial" panose="020B0604020202020204" pitchFamily="34" charset="0"/>
                        <a:cs typeface="Arial" panose="020B0604020202020204" pitchFamily="34" charset="0"/>
                      </a:endParaRPr>
                    </a:p>
                  </a:txBody>
                  <a:tcPr/>
                </a:tc>
                <a:tc>
                  <a:txBody>
                    <a:bodyPr/>
                    <a:lstStyle/>
                    <a:p>
                      <a:pPr algn="ctr"/>
                      <a:r>
                        <a:rPr lang="en-US" sz="2000" b="1" dirty="0">
                          <a:latin typeface="Arial" panose="020B0604020202020204" pitchFamily="34" charset="0"/>
                          <a:cs typeface="Arial" panose="020B0604020202020204" pitchFamily="34" charset="0"/>
                        </a:rPr>
                        <a:t>111</a:t>
                      </a:r>
                    </a:p>
                  </a:txBody>
                  <a:tcPr/>
                </a:tc>
                <a:tc>
                  <a:txBody>
                    <a:bodyPr/>
                    <a:lstStyle/>
                    <a:p>
                      <a:pPr algn="ctr"/>
                      <a:r>
                        <a:rPr lang="en-US" sz="2000" b="1" dirty="0">
                          <a:latin typeface="Arial" panose="020B0604020202020204" pitchFamily="34" charset="0"/>
                          <a:cs typeface="Arial" panose="020B0604020202020204" pitchFamily="34" charset="0"/>
                        </a:rPr>
                        <a:t>1</a:t>
                      </a:r>
                    </a:p>
                  </a:txBody>
                  <a:tcPr/>
                </a:tc>
                <a:tc>
                  <a:txBody>
                    <a:bodyPr/>
                    <a:lstStyle/>
                    <a:p>
                      <a:pPr algn="ctr"/>
                      <a:r>
                        <a:rPr lang="en-US" sz="2000" b="1" dirty="0">
                          <a:latin typeface="Arial" panose="020B0604020202020204" pitchFamily="34" charset="0"/>
                          <a:cs typeface="Arial" panose="020B0604020202020204" pitchFamily="34" charset="0"/>
                        </a:rPr>
                        <a:t>100%</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31593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0858" y="1836269"/>
            <a:ext cx="10032642" cy="1655762"/>
          </a:xfrm>
        </p:spPr>
        <p:txBody>
          <a:bodyPr>
            <a:noAutofit/>
          </a:bodyPr>
          <a:lstStyle/>
          <a:p>
            <a:pPr marL="457200" indent="-457200" algn="l">
              <a:lnSpc>
                <a:spcPct val="200000"/>
              </a:lnSpc>
              <a:buFont typeface="Arial" panose="020B0604020202020204" pitchFamily="34" charset="0"/>
              <a:buAutoNum type="arabicPeriod"/>
            </a:pPr>
            <a:r>
              <a:rPr lang="en-US" b="1" dirty="0">
                <a:latin typeface="Arial" panose="020B0604020202020204" pitchFamily="34" charset="0"/>
                <a:cs typeface="Arial" panose="020B0604020202020204" pitchFamily="34" charset="0"/>
              </a:rPr>
              <a:t>Summarizing variables in frequency tables and relative frequency tables.</a:t>
            </a:r>
          </a:p>
          <a:p>
            <a:pPr marL="457200" indent="-457200" algn="l">
              <a:lnSpc>
                <a:spcPct val="200000"/>
              </a:lnSpc>
              <a:buAutoNum type="arabicPeriod"/>
            </a:pPr>
            <a:r>
              <a:rPr lang="en-US" b="1" dirty="0">
                <a:latin typeface="Arial" panose="020B0604020202020204" pitchFamily="34" charset="0"/>
                <a:cs typeface="Arial" panose="020B0604020202020204" pitchFamily="34" charset="0"/>
              </a:rPr>
              <a:t>Some graphical representation for variables: quantitative and qualitative.</a:t>
            </a:r>
          </a:p>
          <a:p>
            <a:pPr algn="l">
              <a:lnSpc>
                <a:spcPct val="200000"/>
              </a:lnSpc>
            </a:pPr>
            <a:endParaRPr lang="en-US" b="1" dirty="0">
              <a:latin typeface="Arial" panose="020B0604020202020204" pitchFamily="34" charset="0"/>
              <a:cs typeface="Arial" panose="020B0604020202020204" pitchFamily="34" charset="0"/>
            </a:endParaRPr>
          </a:p>
          <a:p>
            <a:pPr marL="457200" indent="-457200" algn="l">
              <a:lnSpc>
                <a:spcPct val="200000"/>
              </a:lnSpc>
              <a:buAutoNum type="arabicPeriod"/>
            </a:pPr>
            <a:endParaRPr lang="en-US" b="1" dirty="0">
              <a:latin typeface="Arial" panose="020B0604020202020204" pitchFamily="34" charset="0"/>
              <a:cs typeface="Arial" panose="020B0604020202020204" pitchFamily="34" charset="0"/>
            </a:endParaRPr>
          </a:p>
          <a:p>
            <a:pPr marL="457200" indent="-457200" algn="l">
              <a:lnSpc>
                <a:spcPct val="200000"/>
              </a:lnSpc>
              <a:buAutoNum type="arabicPeriod"/>
            </a:pPr>
            <a:endParaRPr lang="en-US" b="1" dirty="0">
              <a:latin typeface="Arial" panose="020B0604020202020204" pitchFamily="34" charset="0"/>
              <a:cs typeface="Arial" panose="020B0604020202020204" pitchFamily="34" charset="0"/>
            </a:endParaRPr>
          </a:p>
        </p:txBody>
      </p:sp>
      <p:sp>
        <p:nvSpPr>
          <p:cNvPr id="4" name="Rectangle 3"/>
          <p:cNvSpPr/>
          <p:nvPr/>
        </p:nvSpPr>
        <p:spPr>
          <a:xfrm>
            <a:off x="1365161" y="647940"/>
            <a:ext cx="9736427" cy="830997"/>
          </a:xfrm>
          <a:prstGeom prst="rect">
            <a:avLst/>
          </a:prstGeom>
        </p:spPr>
        <p:txBody>
          <a:bodyPr wrap="square">
            <a:spAutoFit/>
          </a:bodyPr>
          <a:lstStyle/>
          <a:p>
            <a:pPr lvl="0" algn="ctr"/>
            <a:r>
              <a:rPr lang="en-US" sz="4800" b="1" dirty="0">
                <a:solidFill>
                  <a:srgbClr val="FF0000"/>
                </a:solidFill>
                <a:latin typeface="Arial" panose="020B0604020202020204" pitchFamily="34" charset="0"/>
                <a:cs typeface="Arial" panose="020B0604020202020204" pitchFamily="34" charset="0"/>
              </a:rPr>
              <a:t>Outline:</a:t>
            </a:r>
            <a:endParaRPr lang="en-US" sz="4800" b="1" dirty="0">
              <a:ln w="11430">
                <a:solidFill>
                  <a:srgbClr val="70AD47">
                    <a:lumMod val="75000"/>
                  </a:srgbClr>
                </a:solidFill>
              </a:ln>
              <a:solidFill>
                <a:schemeClr val="accent1">
                  <a:lumMod val="50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146585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00468550"/>
              </p:ext>
            </p:extLst>
          </p:nvPr>
        </p:nvGraphicFramePr>
        <p:xfrm>
          <a:off x="1165412" y="233082"/>
          <a:ext cx="9843247" cy="6400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632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chart seriesIdx="-4" categoryIdx="1"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chart seriesIdx="-4" categoryIdx="2" bldStep="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chart seriesIdx="-4" categoryIdx="3" bldStep="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chart seriesIdx="-4" categoryIdx="4" bldStep="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chart seriesIdx="-4" categoryIdx="5" bldStep="category"/>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graphicEl>
                                              <a:chart seriesIdx="-4" categoryIdx="6" bldStep="category"/>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graphicEl>
                                              <a:chart seriesIdx="-4" categoryIdx="7" bldStep="category"/>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graphicEl>
                                              <a:chart seriesIdx="-4" categoryIdx="8"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category"/>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30159428"/>
              </p:ext>
            </p:extLst>
          </p:nvPr>
        </p:nvGraphicFramePr>
        <p:xfrm>
          <a:off x="1165412" y="233082"/>
          <a:ext cx="9843247" cy="6400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644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chart seriesIdx="-4" categoryIdx="0" bldStep="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chart seriesIdx="-4" categoryIdx="1" bldStep="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chart seriesIdx="-4" categoryIdx="2" bldStep="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chart seriesIdx="-4" categoryIdx="3" bldStep="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chart seriesIdx="-4" categoryIdx="4" bldStep="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graphicEl>
                                              <a:chart seriesIdx="-4" categoryIdx="5" bldStep="category"/>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graphicEl>
                                              <a:chart seriesIdx="-4" categoryIdx="6" bldStep="category"/>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graphicEl>
                                              <a:chart seriesIdx="-4" categoryIdx="7" bldStep="category"/>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graphicEl>
                                              <a:chart seriesIdx="-4" categoryIdx="8"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category"/>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0981" y="438928"/>
            <a:ext cx="3395179"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400" b="1" dirty="0">
                <a:solidFill>
                  <a:schemeClr val="tx1"/>
                </a:solidFill>
                <a:latin typeface="Times New Roman" pitchFamily="18" charset="0"/>
                <a:cs typeface="Times New Roman" pitchFamily="18" charset="0"/>
              </a:rPr>
              <a:t>Shapes of distribution:</a:t>
            </a:r>
          </a:p>
        </p:txBody>
      </p:sp>
      <p:grpSp>
        <p:nvGrpSpPr>
          <p:cNvPr id="62" name="Group 61"/>
          <p:cNvGrpSpPr/>
          <p:nvPr/>
        </p:nvGrpSpPr>
        <p:grpSpPr>
          <a:xfrm>
            <a:off x="7507661" y="2875209"/>
            <a:ext cx="2438400" cy="2286000"/>
            <a:chOff x="0" y="0"/>
            <a:chExt cx="2638426" cy="2286000"/>
          </a:xfrm>
        </p:grpSpPr>
        <p:sp>
          <p:nvSpPr>
            <p:cNvPr id="63" name="Rectangle 62"/>
            <p:cNvSpPr/>
            <p:nvPr/>
          </p:nvSpPr>
          <p:spPr>
            <a:xfrm>
              <a:off x="723901" y="0"/>
              <a:ext cx="209550" cy="2286000"/>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64" name="Rectangle 63"/>
            <p:cNvSpPr/>
            <p:nvPr/>
          </p:nvSpPr>
          <p:spPr>
            <a:xfrm>
              <a:off x="942975" y="466724"/>
              <a:ext cx="209551" cy="1819275"/>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65" name="Rectangle 64"/>
            <p:cNvSpPr/>
            <p:nvPr/>
          </p:nvSpPr>
          <p:spPr>
            <a:xfrm>
              <a:off x="1162050" y="942975"/>
              <a:ext cx="238126" cy="1343024"/>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66" name="Rectangle 65"/>
            <p:cNvSpPr/>
            <p:nvPr/>
          </p:nvSpPr>
          <p:spPr>
            <a:xfrm>
              <a:off x="1409700" y="1314450"/>
              <a:ext cx="238126" cy="9715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67" name="Rectangle 66"/>
            <p:cNvSpPr/>
            <p:nvPr/>
          </p:nvSpPr>
          <p:spPr>
            <a:xfrm>
              <a:off x="1657350" y="1638300"/>
              <a:ext cx="238126" cy="6476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68" name="Rectangle 67"/>
            <p:cNvSpPr/>
            <p:nvPr/>
          </p:nvSpPr>
          <p:spPr>
            <a:xfrm>
              <a:off x="1905000" y="1981200"/>
              <a:ext cx="238126" cy="3047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69" name="Rectangle 68"/>
            <p:cNvSpPr/>
            <p:nvPr/>
          </p:nvSpPr>
          <p:spPr>
            <a:xfrm>
              <a:off x="2152650" y="2133600"/>
              <a:ext cx="238126" cy="1523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70" name="Rectangle 69"/>
            <p:cNvSpPr/>
            <p:nvPr/>
          </p:nvSpPr>
          <p:spPr>
            <a:xfrm>
              <a:off x="2400300" y="2190750"/>
              <a:ext cx="238126" cy="952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71" name="Rectangle 70"/>
            <p:cNvSpPr/>
            <p:nvPr/>
          </p:nvSpPr>
          <p:spPr>
            <a:xfrm>
              <a:off x="495300" y="209550"/>
              <a:ext cx="219076" cy="20764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72" name="Rectangle 71"/>
            <p:cNvSpPr/>
            <p:nvPr/>
          </p:nvSpPr>
          <p:spPr>
            <a:xfrm>
              <a:off x="247650" y="1638300"/>
              <a:ext cx="238126" cy="6476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73" name="Rectangle 72"/>
            <p:cNvSpPr/>
            <p:nvPr/>
          </p:nvSpPr>
          <p:spPr>
            <a:xfrm>
              <a:off x="0" y="1981200"/>
              <a:ext cx="238126" cy="3047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grpSp>
      <p:grpSp>
        <p:nvGrpSpPr>
          <p:cNvPr id="74" name="Group 73"/>
          <p:cNvGrpSpPr/>
          <p:nvPr/>
        </p:nvGrpSpPr>
        <p:grpSpPr>
          <a:xfrm flipH="1">
            <a:off x="2236635" y="2875209"/>
            <a:ext cx="2438400" cy="2286000"/>
            <a:chOff x="0" y="0"/>
            <a:chExt cx="2638426" cy="2286000"/>
          </a:xfrm>
        </p:grpSpPr>
        <p:sp>
          <p:nvSpPr>
            <p:cNvPr id="75" name="Rectangle 74"/>
            <p:cNvSpPr/>
            <p:nvPr/>
          </p:nvSpPr>
          <p:spPr>
            <a:xfrm>
              <a:off x="723901" y="0"/>
              <a:ext cx="209550" cy="2286000"/>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76" name="Rectangle 75"/>
            <p:cNvSpPr/>
            <p:nvPr/>
          </p:nvSpPr>
          <p:spPr>
            <a:xfrm>
              <a:off x="942975" y="466724"/>
              <a:ext cx="209551" cy="1819275"/>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77" name="Rectangle 76"/>
            <p:cNvSpPr/>
            <p:nvPr/>
          </p:nvSpPr>
          <p:spPr>
            <a:xfrm>
              <a:off x="1162050" y="942975"/>
              <a:ext cx="238126" cy="1343024"/>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78" name="Rectangle 77"/>
            <p:cNvSpPr/>
            <p:nvPr/>
          </p:nvSpPr>
          <p:spPr>
            <a:xfrm>
              <a:off x="1409700" y="1314450"/>
              <a:ext cx="238126" cy="9715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79" name="Rectangle 78"/>
            <p:cNvSpPr/>
            <p:nvPr/>
          </p:nvSpPr>
          <p:spPr>
            <a:xfrm>
              <a:off x="1657350" y="1638300"/>
              <a:ext cx="238126" cy="6476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80" name="Rectangle 79"/>
            <p:cNvSpPr/>
            <p:nvPr/>
          </p:nvSpPr>
          <p:spPr>
            <a:xfrm>
              <a:off x="1905000" y="1981200"/>
              <a:ext cx="238126" cy="3047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81" name="Rectangle 80"/>
            <p:cNvSpPr/>
            <p:nvPr/>
          </p:nvSpPr>
          <p:spPr>
            <a:xfrm>
              <a:off x="2152650" y="2133600"/>
              <a:ext cx="238126" cy="1523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82" name="Rectangle 81"/>
            <p:cNvSpPr/>
            <p:nvPr/>
          </p:nvSpPr>
          <p:spPr>
            <a:xfrm>
              <a:off x="2400300" y="2190750"/>
              <a:ext cx="238126" cy="952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83" name="Rectangle 82"/>
            <p:cNvSpPr/>
            <p:nvPr/>
          </p:nvSpPr>
          <p:spPr>
            <a:xfrm>
              <a:off x="495300" y="209550"/>
              <a:ext cx="219076" cy="20764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84" name="Rectangle 83"/>
            <p:cNvSpPr/>
            <p:nvPr/>
          </p:nvSpPr>
          <p:spPr>
            <a:xfrm>
              <a:off x="247650" y="1638300"/>
              <a:ext cx="238126" cy="6476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85" name="Rectangle 84"/>
            <p:cNvSpPr/>
            <p:nvPr/>
          </p:nvSpPr>
          <p:spPr>
            <a:xfrm>
              <a:off x="0" y="1981200"/>
              <a:ext cx="238126" cy="3047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grpSp>
      <p:grpSp>
        <p:nvGrpSpPr>
          <p:cNvPr id="99" name="Group 98"/>
          <p:cNvGrpSpPr/>
          <p:nvPr/>
        </p:nvGrpSpPr>
        <p:grpSpPr>
          <a:xfrm>
            <a:off x="4914366" y="2875209"/>
            <a:ext cx="2381250" cy="2286000"/>
            <a:chOff x="3257550" y="1600200"/>
            <a:chExt cx="2628900" cy="2286000"/>
          </a:xfrm>
        </p:grpSpPr>
        <p:sp>
          <p:nvSpPr>
            <p:cNvPr id="88" name="Rectangle 87"/>
            <p:cNvSpPr/>
            <p:nvPr/>
          </p:nvSpPr>
          <p:spPr>
            <a:xfrm>
              <a:off x="4467225" y="1600200"/>
              <a:ext cx="209550" cy="2286000"/>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89" name="Rectangle 88"/>
            <p:cNvSpPr/>
            <p:nvPr/>
          </p:nvSpPr>
          <p:spPr>
            <a:xfrm>
              <a:off x="4686299" y="2066924"/>
              <a:ext cx="209551" cy="1819275"/>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0" name="Rectangle 89"/>
            <p:cNvSpPr/>
            <p:nvPr/>
          </p:nvSpPr>
          <p:spPr>
            <a:xfrm>
              <a:off x="4905374" y="2543175"/>
              <a:ext cx="238126" cy="1343024"/>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1" name="Rectangle 90"/>
            <p:cNvSpPr/>
            <p:nvPr/>
          </p:nvSpPr>
          <p:spPr>
            <a:xfrm>
              <a:off x="5153024" y="2914650"/>
              <a:ext cx="238126" cy="9715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2" name="Rectangle 91"/>
            <p:cNvSpPr/>
            <p:nvPr/>
          </p:nvSpPr>
          <p:spPr>
            <a:xfrm>
              <a:off x="5400674" y="3238500"/>
              <a:ext cx="238126" cy="6476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3" name="Rectangle 92"/>
            <p:cNvSpPr/>
            <p:nvPr/>
          </p:nvSpPr>
          <p:spPr>
            <a:xfrm>
              <a:off x="5648324" y="3581400"/>
              <a:ext cx="238126" cy="3047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4" name="Rectangle 93"/>
            <p:cNvSpPr/>
            <p:nvPr/>
          </p:nvSpPr>
          <p:spPr>
            <a:xfrm>
              <a:off x="4248150" y="2065432"/>
              <a:ext cx="209551" cy="1819275"/>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5" name="Rectangle 94"/>
            <p:cNvSpPr/>
            <p:nvPr/>
          </p:nvSpPr>
          <p:spPr>
            <a:xfrm>
              <a:off x="4000500" y="2541683"/>
              <a:ext cx="238126" cy="1343024"/>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6" name="Rectangle 95"/>
            <p:cNvSpPr/>
            <p:nvPr/>
          </p:nvSpPr>
          <p:spPr>
            <a:xfrm>
              <a:off x="3752850" y="2913158"/>
              <a:ext cx="238126" cy="9715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7" name="Rectangle 96"/>
            <p:cNvSpPr/>
            <p:nvPr/>
          </p:nvSpPr>
          <p:spPr>
            <a:xfrm>
              <a:off x="3505200" y="3237008"/>
              <a:ext cx="238126" cy="6476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8" name="Rectangle 97"/>
            <p:cNvSpPr/>
            <p:nvPr/>
          </p:nvSpPr>
          <p:spPr>
            <a:xfrm>
              <a:off x="3257550" y="3579908"/>
              <a:ext cx="238126" cy="3047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grpSp>
      <p:sp>
        <p:nvSpPr>
          <p:cNvPr id="60" name="TextBox 20"/>
          <p:cNvSpPr txBox="1"/>
          <p:nvPr/>
        </p:nvSpPr>
        <p:spPr>
          <a:xfrm>
            <a:off x="2233746" y="5479152"/>
            <a:ext cx="2514600" cy="381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2400" dirty="0">
                <a:latin typeface="Arial" panose="020B0604020202020204" pitchFamily="34" charset="0"/>
                <a:cs typeface="Arial" panose="020B0604020202020204" pitchFamily="34" charset="0"/>
              </a:rPr>
              <a:t>Left skewed</a:t>
            </a:r>
          </a:p>
        </p:txBody>
      </p:sp>
      <p:sp>
        <p:nvSpPr>
          <p:cNvPr id="61" name="TextBox 20"/>
          <p:cNvSpPr txBox="1"/>
          <p:nvPr/>
        </p:nvSpPr>
        <p:spPr>
          <a:xfrm>
            <a:off x="7352597" y="5450810"/>
            <a:ext cx="2514600" cy="381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2400" dirty="0">
                <a:latin typeface="Arial" panose="020B0604020202020204" pitchFamily="34" charset="0"/>
                <a:cs typeface="Arial" panose="020B0604020202020204" pitchFamily="34" charset="0"/>
              </a:rPr>
              <a:t>Right skewed</a:t>
            </a:r>
          </a:p>
        </p:txBody>
      </p:sp>
      <p:sp>
        <p:nvSpPr>
          <p:cNvPr id="87" name="TextBox 20"/>
          <p:cNvSpPr txBox="1"/>
          <p:nvPr/>
        </p:nvSpPr>
        <p:spPr>
          <a:xfrm>
            <a:off x="4847691" y="5450810"/>
            <a:ext cx="2514600" cy="381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2400" dirty="0">
                <a:latin typeface="Arial" panose="020B0604020202020204" pitchFamily="34" charset="0"/>
                <a:cs typeface="Arial" panose="020B0604020202020204" pitchFamily="34" charset="0"/>
              </a:rPr>
              <a:t>Symmetric</a:t>
            </a:r>
          </a:p>
        </p:txBody>
      </p:sp>
      <p:sp>
        <p:nvSpPr>
          <p:cNvPr id="3" name="TextBox 2"/>
          <p:cNvSpPr txBox="1"/>
          <p:nvPr/>
        </p:nvSpPr>
        <p:spPr>
          <a:xfrm>
            <a:off x="4454962" y="415517"/>
            <a:ext cx="5593198" cy="1200329"/>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are classified according to two features:</a:t>
            </a:r>
          </a:p>
          <a:p>
            <a:pPr marL="342900" indent="-342900">
              <a:buAutoNum type="arabicParenR"/>
            </a:pPr>
            <a:r>
              <a:rPr lang="en-US" sz="2400" dirty="0">
                <a:latin typeface="Arial" panose="020B0604020202020204" pitchFamily="34" charset="0"/>
                <a:cs typeface="Arial" panose="020B0604020202020204" pitchFamily="34" charset="0"/>
              </a:rPr>
              <a:t>Symmetry,</a:t>
            </a:r>
          </a:p>
          <a:p>
            <a:pPr marL="342900" indent="-342900">
              <a:buAutoNum type="arabicParenR"/>
            </a:pPr>
            <a:r>
              <a:rPr lang="en-US" sz="2400" dirty="0">
                <a:latin typeface="Arial" panose="020B0604020202020204" pitchFamily="34" charset="0"/>
                <a:cs typeface="Arial" panose="020B0604020202020204" pitchFamily="34" charset="0"/>
              </a:rPr>
              <a:t>Number of modes or peaks.</a:t>
            </a:r>
          </a:p>
        </p:txBody>
      </p:sp>
      <p:sp>
        <p:nvSpPr>
          <p:cNvPr id="4" name="Rectangle 3"/>
          <p:cNvSpPr/>
          <p:nvPr/>
        </p:nvSpPr>
        <p:spPr>
          <a:xfrm>
            <a:off x="1235533" y="1935240"/>
            <a:ext cx="1928733" cy="461665"/>
          </a:xfrm>
          <a:prstGeom prst="rect">
            <a:avLst/>
          </a:prstGeom>
          <a:solidFill>
            <a:srgbClr val="FFC000"/>
          </a:solidFill>
          <a:ln>
            <a:solidFill>
              <a:schemeClr val="tx1"/>
            </a:solidFill>
          </a:ln>
        </p:spPr>
        <p:txBody>
          <a:bodyPr wrap="none">
            <a:spAutoFit/>
          </a:bodyPr>
          <a:lstStyle/>
          <a:p>
            <a:r>
              <a:rPr lang="en-US" sz="2400" dirty="0">
                <a:latin typeface="Arial" panose="020B0604020202020204" pitchFamily="34" charset="0"/>
                <a:cs typeface="Arial" panose="020B0604020202020204" pitchFamily="34" charset="0"/>
              </a:rPr>
              <a:t>1) Symmetry</a:t>
            </a:r>
            <a:endParaRPr lang="en-US" sz="2400" dirty="0"/>
          </a:p>
        </p:txBody>
      </p:sp>
      <p:grpSp>
        <p:nvGrpSpPr>
          <p:cNvPr id="44" name="Group 43"/>
          <p:cNvGrpSpPr/>
          <p:nvPr/>
        </p:nvGrpSpPr>
        <p:grpSpPr>
          <a:xfrm flipH="1">
            <a:off x="260717" y="2873716"/>
            <a:ext cx="1769380" cy="2286000"/>
            <a:chOff x="723901" y="0"/>
            <a:chExt cx="1914525" cy="2286000"/>
          </a:xfrm>
        </p:grpSpPr>
        <p:sp>
          <p:nvSpPr>
            <p:cNvPr id="45" name="Rectangle 44"/>
            <p:cNvSpPr/>
            <p:nvPr/>
          </p:nvSpPr>
          <p:spPr>
            <a:xfrm>
              <a:off x="723901" y="0"/>
              <a:ext cx="209550" cy="2286000"/>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46" name="Rectangle 45"/>
            <p:cNvSpPr/>
            <p:nvPr/>
          </p:nvSpPr>
          <p:spPr>
            <a:xfrm>
              <a:off x="942975" y="466724"/>
              <a:ext cx="209551" cy="1819275"/>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47" name="Rectangle 46"/>
            <p:cNvSpPr/>
            <p:nvPr/>
          </p:nvSpPr>
          <p:spPr>
            <a:xfrm>
              <a:off x="1162050" y="942975"/>
              <a:ext cx="238126" cy="1343024"/>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48" name="Rectangle 47"/>
            <p:cNvSpPr/>
            <p:nvPr/>
          </p:nvSpPr>
          <p:spPr>
            <a:xfrm>
              <a:off x="1409700" y="1314450"/>
              <a:ext cx="238126" cy="9715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49" name="Rectangle 48"/>
            <p:cNvSpPr/>
            <p:nvPr/>
          </p:nvSpPr>
          <p:spPr>
            <a:xfrm>
              <a:off x="1657350" y="1638300"/>
              <a:ext cx="238126" cy="6476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50" name="Rectangle 49"/>
            <p:cNvSpPr/>
            <p:nvPr/>
          </p:nvSpPr>
          <p:spPr>
            <a:xfrm>
              <a:off x="1905000" y="1981200"/>
              <a:ext cx="238126" cy="3047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51" name="Rectangle 50"/>
            <p:cNvSpPr/>
            <p:nvPr/>
          </p:nvSpPr>
          <p:spPr>
            <a:xfrm>
              <a:off x="2152650" y="2133600"/>
              <a:ext cx="238126" cy="1523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52" name="Rectangle 51"/>
            <p:cNvSpPr/>
            <p:nvPr/>
          </p:nvSpPr>
          <p:spPr>
            <a:xfrm>
              <a:off x="2400300" y="2190750"/>
              <a:ext cx="238126" cy="952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grpSp>
      <p:grpSp>
        <p:nvGrpSpPr>
          <p:cNvPr id="56" name="Group 55"/>
          <p:cNvGrpSpPr/>
          <p:nvPr/>
        </p:nvGrpSpPr>
        <p:grpSpPr>
          <a:xfrm>
            <a:off x="10144664" y="2873716"/>
            <a:ext cx="1769380" cy="2286000"/>
            <a:chOff x="723901" y="0"/>
            <a:chExt cx="1914525" cy="2286000"/>
          </a:xfrm>
        </p:grpSpPr>
        <p:sp>
          <p:nvSpPr>
            <p:cNvPr id="57" name="Rectangle 56"/>
            <p:cNvSpPr/>
            <p:nvPr/>
          </p:nvSpPr>
          <p:spPr>
            <a:xfrm>
              <a:off x="723901" y="0"/>
              <a:ext cx="209550" cy="2286000"/>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58" name="Rectangle 57"/>
            <p:cNvSpPr/>
            <p:nvPr/>
          </p:nvSpPr>
          <p:spPr>
            <a:xfrm>
              <a:off x="942975" y="466724"/>
              <a:ext cx="209551" cy="1819275"/>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59" name="Rectangle 58"/>
            <p:cNvSpPr/>
            <p:nvPr/>
          </p:nvSpPr>
          <p:spPr>
            <a:xfrm>
              <a:off x="1162050" y="942975"/>
              <a:ext cx="238126" cy="1343024"/>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86" name="Rectangle 85"/>
            <p:cNvSpPr/>
            <p:nvPr/>
          </p:nvSpPr>
          <p:spPr>
            <a:xfrm>
              <a:off x="1409700" y="1314450"/>
              <a:ext cx="238126" cy="9715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100" name="Rectangle 99"/>
            <p:cNvSpPr/>
            <p:nvPr/>
          </p:nvSpPr>
          <p:spPr>
            <a:xfrm>
              <a:off x="1657350" y="1638300"/>
              <a:ext cx="238126" cy="6476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101" name="Rectangle 100"/>
            <p:cNvSpPr/>
            <p:nvPr/>
          </p:nvSpPr>
          <p:spPr>
            <a:xfrm>
              <a:off x="1905000" y="1981200"/>
              <a:ext cx="238126" cy="3047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102" name="Rectangle 101"/>
            <p:cNvSpPr/>
            <p:nvPr/>
          </p:nvSpPr>
          <p:spPr>
            <a:xfrm>
              <a:off x="2152650" y="2133600"/>
              <a:ext cx="238126" cy="1523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103" name="Rectangle 102"/>
            <p:cNvSpPr/>
            <p:nvPr/>
          </p:nvSpPr>
          <p:spPr>
            <a:xfrm>
              <a:off x="2400300" y="2190750"/>
              <a:ext cx="238126" cy="952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grpSp>
      <p:sp>
        <p:nvSpPr>
          <p:cNvPr id="107" name="TextBox 20"/>
          <p:cNvSpPr txBox="1"/>
          <p:nvPr/>
        </p:nvSpPr>
        <p:spPr>
          <a:xfrm>
            <a:off x="-148311" y="5450810"/>
            <a:ext cx="2514600" cy="381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2400" dirty="0">
                <a:latin typeface="Arial" panose="020B0604020202020204" pitchFamily="34" charset="0"/>
                <a:cs typeface="Arial" panose="020B0604020202020204" pitchFamily="34" charset="0"/>
              </a:rPr>
              <a:t>J-Shaped</a:t>
            </a:r>
          </a:p>
        </p:txBody>
      </p:sp>
      <p:sp>
        <p:nvSpPr>
          <p:cNvPr id="108" name="TextBox 20"/>
          <p:cNvSpPr txBox="1"/>
          <p:nvPr/>
        </p:nvSpPr>
        <p:spPr>
          <a:xfrm>
            <a:off x="9750046" y="5450810"/>
            <a:ext cx="2514600" cy="381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2400" dirty="0">
                <a:latin typeface="Arial" panose="020B0604020202020204" pitchFamily="34" charset="0"/>
                <a:cs typeface="Arial" panose="020B0604020202020204" pitchFamily="34" charset="0"/>
              </a:rPr>
              <a:t>Reversed</a:t>
            </a:r>
          </a:p>
          <a:p>
            <a:pPr algn="ctr"/>
            <a:r>
              <a:rPr lang="en-US" sz="2400" dirty="0">
                <a:latin typeface="Arial" panose="020B0604020202020204" pitchFamily="34" charset="0"/>
                <a:cs typeface="Arial" panose="020B0604020202020204" pitchFamily="34" charset="0"/>
              </a:rPr>
              <a:t>J-Shaped</a:t>
            </a:r>
          </a:p>
        </p:txBody>
      </p:sp>
      <p:sp>
        <p:nvSpPr>
          <p:cNvPr id="5" name="Rectangle 4"/>
          <p:cNvSpPr/>
          <p:nvPr/>
        </p:nvSpPr>
        <p:spPr>
          <a:xfrm>
            <a:off x="10046187" y="2563881"/>
            <a:ext cx="1911349" cy="27677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33362" y="2563881"/>
            <a:ext cx="1911349" cy="27677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7413960" y="2566240"/>
            <a:ext cx="2630939" cy="27677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4775448" y="2563881"/>
            <a:ext cx="2630939" cy="27677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2143221" y="2564724"/>
            <a:ext cx="2630939" cy="27677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403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nodeType="clickEffect">
                                  <p:stCondLst>
                                    <p:cond delay="0"/>
                                  </p:stCondLst>
                                  <p:childTnLst>
                                    <p:set>
                                      <p:cBhvr>
                                        <p:cTn id="20" dur="1" fill="hold">
                                          <p:stCondLst>
                                            <p:cond delay="0"/>
                                          </p:stCondLst>
                                        </p:cTn>
                                        <p:tgtEl>
                                          <p:spTgt spid="99"/>
                                        </p:tgtEl>
                                        <p:attrNameLst>
                                          <p:attrName>style.visibility</p:attrName>
                                        </p:attrNameLst>
                                      </p:cBhvr>
                                      <p:to>
                                        <p:strVal val="visible"/>
                                      </p:to>
                                    </p:set>
                                    <p:animEffect transition="in" filter="barn(outVertical)">
                                      <p:cBhvr>
                                        <p:cTn id="21" dur="500"/>
                                        <p:tgtEl>
                                          <p:spTgt spid="99"/>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62"/>
                                        </p:tgtEl>
                                        <p:attrNameLst>
                                          <p:attrName>style.visibility</p:attrName>
                                        </p:attrNameLst>
                                      </p:cBhvr>
                                      <p:to>
                                        <p:strVal val="visible"/>
                                      </p:to>
                                    </p:set>
                                    <p:animEffect transition="in" filter="wipe(left)">
                                      <p:cBhvr>
                                        <p:cTn id="30" dur="500"/>
                                        <p:tgtEl>
                                          <p:spTgt spid="62"/>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nodeType="clickEffect">
                                  <p:stCondLst>
                                    <p:cond delay="0"/>
                                  </p:stCondLst>
                                  <p:childTnLst>
                                    <p:set>
                                      <p:cBhvr>
                                        <p:cTn id="38" dur="1" fill="hold">
                                          <p:stCondLst>
                                            <p:cond delay="0"/>
                                          </p:stCondLst>
                                        </p:cTn>
                                        <p:tgtEl>
                                          <p:spTgt spid="74"/>
                                        </p:tgtEl>
                                        <p:attrNameLst>
                                          <p:attrName>style.visibility</p:attrName>
                                        </p:attrNameLst>
                                      </p:cBhvr>
                                      <p:to>
                                        <p:strVal val="visible"/>
                                      </p:to>
                                    </p:set>
                                    <p:animEffect transition="in" filter="wipe(right)">
                                      <p:cBhvr>
                                        <p:cTn id="39" dur="500"/>
                                        <p:tgtEl>
                                          <p:spTgt spid="74"/>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2" fill="hold" nodeType="clickEffect">
                                  <p:stCondLst>
                                    <p:cond delay="0"/>
                                  </p:stCondLst>
                                  <p:childTnLst>
                                    <p:set>
                                      <p:cBhvr>
                                        <p:cTn id="47" dur="1" fill="hold">
                                          <p:stCondLst>
                                            <p:cond delay="0"/>
                                          </p:stCondLst>
                                        </p:cTn>
                                        <p:tgtEl>
                                          <p:spTgt spid="44"/>
                                        </p:tgtEl>
                                        <p:attrNameLst>
                                          <p:attrName>style.visibility</p:attrName>
                                        </p:attrNameLst>
                                      </p:cBhvr>
                                      <p:to>
                                        <p:strVal val="visible"/>
                                      </p:to>
                                    </p:set>
                                    <p:animEffect transition="in" filter="wipe(right)">
                                      <p:cBhvr>
                                        <p:cTn id="48" dur="500"/>
                                        <p:tgtEl>
                                          <p:spTgt spid="44"/>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56"/>
                                        </p:tgtEl>
                                        <p:attrNameLst>
                                          <p:attrName>style.visibility</p:attrName>
                                        </p:attrNameLst>
                                      </p:cBhvr>
                                      <p:to>
                                        <p:strVal val="visible"/>
                                      </p:to>
                                    </p:set>
                                    <p:animEffect transition="in" filter="wipe(left)">
                                      <p:cBhvr>
                                        <p:cTn id="57" dur="500"/>
                                        <p:tgtEl>
                                          <p:spTgt spid="56"/>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p:bldP spid="87" grpId="0"/>
      <p:bldP spid="4" grpId="0" animBg="1"/>
      <p:bldP spid="107" grpId="0"/>
      <p:bldP spid="108" grpId="0"/>
      <p:bldP spid="5" grpId="0" animBg="1"/>
      <p:bldP spid="109" grpId="0" animBg="1"/>
      <p:bldP spid="110" grpId="0" animBg="1"/>
      <p:bldP spid="112" grpId="0" animBg="1"/>
      <p:bldP spid="11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0981" y="438928"/>
            <a:ext cx="3395179"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400" b="1" dirty="0">
                <a:solidFill>
                  <a:schemeClr val="tx1"/>
                </a:solidFill>
                <a:latin typeface="Times New Roman" pitchFamily="18" charset="0"/>
                <a:cs typeface="Times New Roman" pitchFamily="18" charset="0"/>
              </a:rPr>
              <a:t>Shapes of distribution:</a:t>
            </a:r>
          </a:p>
        </p:txBody>
      </p:sp>
      <p:grpSp>
        <p:nvGrpSpPr>
          <p:cNvPr id="7" name="Group 6"/>
          <p:cNvGrpSpPr/>
          <p:nvPr/>
        </p:nvGrpSpPr>
        <p:grpSpPr>
          <a:xfrm>
            <a:off x="4924883" y="3082262"/>
            <a:ext cx="2346973" cy="2287493"/>
            <a:chOff x="4924883" y="3082262"/>
            <a:chExt cx="2346973" cy="2287493"/>
          </a:xfrm>
        </p:grpSpPr>
        <p:grpSp>
          <p:nvGrpSpPr>
            <p:cNvPr id="62" name="Group 61"/>
            <p:cNvGrpSpPr/>
            <p:nvPr/>
          </p:nvGrpSpPr>
          <p:grpSpPr>
            <a:xfrm>
              <a:off x="4924883" y="3083755"/>
              <a:ext cx="2209525" cy="2286000"/>
              <a:chOff x="0" y="0"/>
              <a:chExt cx="2390776" cy="2286000"/>
            </a:xfrm>
          </p:grpSpPr>
          <p:sp>
            <p:nvSpPr>
              <p:cNvPr id="63" name="Rectangle 62"/>
              <p:cNvSpPr/>
              <p:nvPr/>
            </p:nvSpPr>
            <p:spPr>
              <a:xfrm>
                <a:off x="723901" y="0"/>
                <a:ext cx="209550" cy="2286000"/>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64" name="Rectangle 63"/>
              <p:cNvSpPr/>
              <p:nvPr/>
            </p:nvSpPr>
            <p:spPr>
              <a:xfrm>
                <a:off x="942975" y="466724"/>
                <a:ext cx="209551" cy="1819275"/>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65" name="Rectangle 64"/>
              <p:cNvSpPr/>
              <p:nvPr/>
            </p:nvSpPr>
            <p:spPr>
              <a:xfrm>
                <a:off x="1162050" y="942975"/>
                <a:ext cx="238126" cy="1343024"/>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66" name="Rectangle 65"/>
              <p:cNvSpPr/>
              <p:nvPr/>
            </p:nvSpPr>
            <p:spPr>
              <a:xfrm>
                <a:off x="1409700" y="1314450"/>
                <a:ext cx="238126" cy="9715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67" name="Rectangle 66"/>
              <p:cNvSpPr/>
              <p:nvPr/>
            </p:nvSpPr>
            <p:spPr>
              <a:xfrm>
                <a:off x="1657350" y="1638300"/>
                <a:ext cx="238126" cy="6476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68" name="Rectangle 67"/>
              <p:cNvSpPr/>
              <p:nvPr/>
            </p:nvSpPr>
            <p:spPr>
              <a:xfrm>
                <a:off x="1905000" y="1981200"/>
                <a:ext cx="238126" cy="3047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69" name="Rectangle 68"/>
              <p:cNvSpPr/>
              <p:nvPr/>
            </p:nvSpPr>
            <p:spPr>
              <a:xfrm>
                <a:off x="2152650" y="2133600"/>
                <a:ext cx="238126" cy="1523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71" name="Rectangle 70"/>
              <p:cNvSpPr/>
              <p:nvPr/>
            </p:nvSpPr>
            <p:spPr>
              <a:xfrm>
                <a:off x="495300" y="209550"/>
                <a:ext cx="219076" cy="20764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72" name="Rectangle 71"/>
              <p:cNvSpPr/>
              <p:nvPr/>
            </p:nvSpPr>
            <p:spPr>
              <a:xfrm>
                <a:off x="247650" y="1638300"/>
                <a:ext cx="238126" cy="6476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73" name="Rectangle 72"/>
              <p:cNvSpPr/>
              <p:nvPr/>
            </p:nvSpPr>
            <p:spPr>
              <a:xfrm>
                <a:off x="0" y="1981200"/>
                <a:ext cx="238126" cy="3047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grpSp>
        <p:grpSp>
          <p:nvGrpSpPr>
            <p:cNvPr id="74" name="Group 73"/>
            <p:cNvGrpSpPr/>
            <p:nvPr/>
          </p:nvGrpSpPr>
          <p:grpSpPr>
            <a:xfrm flipH="1">
              <a:off x="5977831" y="3082262"/>
              <a:ext cx="1294025" cy="2286000"/>
              <a:chOff x="0" y="0"/>
              <a:chExt cx="1400176" cy="2286000"/>
            </a:xfrm>
          </p:grpSpPr>
          <p:sp>
            <p:nvSpPr>
              <p:cNvPr id="75" name="Rectangle 74"/>
              <p:cNvSpPr/>
              <p:nvPr/>
            </p:nvSpPr>
            <p:spPr>
              <a:xfrm>
                <a:off x="723901" y="0"/>
                <a:ext cx="209550" cy="2286000"/>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76" name="Rectangle 75"/>
              <p:cNvSpPr/>
              <p:nvPr/>
            </p:nvSpPr>
            <p:spPr>
              <a:xfrm>
                <a:off x="942975" y="466724"/>
                <a:ext cx="209551" cy="1819275"/>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77" name="Rectangle 76"/>
              <p:cNvSpPr/>
              <p:nvPr/>
            </p:nvSpPr>
            <p:spPr>
              <a:xfrm>
                <a:off x="1162050" y="942975"/>
                <a:ext cx="238126" cy="1343024"/>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83" name="Rectangle 82"/>
              <p:cNvSpPr/>
              <p:nvPr/>
            </p:nvSpPr>
            <p:spPr>
              <a:xfrm>
                <a:off x="495300" y="209550"/>
                <a:ext cx="219076" cy="20764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84" name="Rectangle 83"/>
              <p:cNvSpPr/>
              <p:nvPr/>
            </p:nvSpPr>
            <p:spPr>
              <a:xfrm>
                <a:off x="247650" y="1638300"/>
                <a:ext cx="238126" cy="6476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85" name="Rectangle 84"/>
              <p:cNvSpPr/>
              <p:nvPr/>
            </p:nvSpPr>
            <p:spPr>
              <a:xfrm>
                <a:off x="0" y="1981200"/>
                <a:ext cx="238126" cy="3047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grpSp>
      </p:grpSp>
      <p:grpSp>
        <p:nvGrpSpPr>
          <p:cNvPr id="99" name="Group 98"/>
          <p:cNvGrpSpPr/>
          <p:nvPr/>
        </p:nvGrpSpPr>
        <p:grpSpPr>
          <a:xfrm>
            <a:off x="2331588" y="3083755"/>
            <a:ext cx="2381250" cy="2286000"/>
            <a:chOff x="3257550" y="1600200"/>
            <a:chExt cx="2628900" cy="2286000"/>
          </a:xfrm>
        </p:grpSpPr>
        <p:sp>
          <p:nvSpPr>
            <p:cNvPr id="88" name="Rectangle 87"/>
            <p:cNvSpPr/>
            <p:nvPr/>
          </p:nvSpPr>
          <p:spPr>
            <a:xfrm>
              <a:off x="4467225" y="1600200"/>
              <a:ext cx="209550" cy="2286000"/>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89" name="Rectangle 88"/>
            <p:cNvSpPr/>
            <p:nvPr/>
          </p:nvSpPr>
          <p:spPr>
            <a:xfrm>
              <a:off x="4686299" y="2066924"/>
              <a:ext cx="209551" cy="1819275"/>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0" name="Rectangle 89"/>
            <p:cNvSpPr/>
            <p:nvPr/>
          </p:nvSpPr>
          <p:spPr>
            <a:xfrm>
              <a:off x="4905374" y="2543175"/>
              <a:ext cx="238126" cy="1343024"/>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1" name="Rectangle 90"/>
            <p:cNvSpPr/>
            <p:nvPr/>
          </p:nvSpPr>
          <p:spPr>
            <a:xfrm>
              <a:off x="5153024" y="2914650"/>
              <a:ext cx="238126" cy="9715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2" name="Rectangle 91"/>
            <p:cNvSpPr/>
            <p:nvPr/>
          </p:nvSpPr>
          <p:spPr>
            <a:xfrm>
              <a:off x="5400674" y="3238500"/>
              <a:ext cx="238126" cy="6476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3" name="Rectangle 92"/>
            <p:cNvSpPr/>
            <p:nvPr/>
          </p:nvSpPr>
          <p:spPr>
            <a:xfrm>
              <a:off x="5648324" y="3581400"/>
              <a:ext cx="238126" cy="3047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4" name="Rectangle 93"/>
            <p:cNvSpPr/>
            <p:nvPr/>
          </p:nvSpPr>
          <p:spPr>
            <a:xfrm>
              <a:off x="4248150" y="2065432"/>
              <a:ext cx="209551" cy="1819275"/>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5" name="Rectangle 94"/>
            <p:cNvSpPr/>
            <p:nvPr/>
          </p:nvSpPr>
          <p:spPr>
            <a:xfrm>
              <a:off x="4000500" y="2541683"/>
              <a:ext cx="238126" cy="1343024"/>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6" name="Rectangle 95"/>
            <p:cNvSpPr/>
            <p:nvPr/>
          </p:nvSpPr>
          <p:spPr>
            <a:xfrm>
              <a:off x="3752850" y="2913158"/>
              <a:ext cx="238126" cy="9715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7" name="Rectangle 96"/>
            <p:cNvSpPr/>
            <p:nvPr/>
          </p:nvSpPr>
          <p:spPr>
            <a:xfrm>
              <a:off x="3505200" y="3237008"/>
              <a:ext cx="238126" cy="6476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98" name="Rectangle 97"/>
            <p:cNvSpPr/>
            <p:nvPr/>
          </p:nvSpPr>
          <p:spPr>
            <a:xfrm>
              <a:off x="3257550" y="3579908"/>
              <a:ext cx="238126" cy="3047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grpSp>
      <p:sp>
        <p:nvSpPr>
          <p:cNvPr id="61" name="TextBox 20"/>
          <p:cNvSpPr txBox="1"/>
          <p:nvPr/>
        </p:nvSpPr>
        <p:spPr>
          <a:xfrm>
            <a:off x="4769819" y="5659356"/>
            <a:ext cx="2514600" cy="381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2400" dirty="0">
                <a:latin typeface="Arial" panose="020B0604020202020204" pitchFamily="34" charset="0"/>
                <a:cs typeface="Arial" panose="020B0604020202020204" pitchFamily="34" charset="0"/>
              </a:rPr>
              <a:t>Bi-modal</a:t>
            </a:r>
          </a:p>
        </p:txBody>
      </p:sp>
      <p:sp>
        <p:nvSpPr>
          <p:cNvPr id="87" name="TextBox 20"/>
          <p:cNvSpPr txBox="1"/>
          <p:nvPr/>
        </p:nvSpPr>
        <p:spPr>
          <a:xfrm>
            <a:off x="2264913" y="5659356"/>
            <a:ext cx="2514600" cy="381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2400" dirty="0" err="1">
                <a:latin typeface="Arial" panose="020B0604020202020204" pitchFamily="34" charset="0"/>
                <a:cs typeface="Arial" panose="020B0604020202020204" pitchFamily="34" charset="0"/>
              </a:rPr>
              <a:t>Uni</a:t>
            </a:r>
            <a:r>
              <a:rPr lang="en-US" sz="2400" dirty="0">
                <a:latin typeface="Arial" panose="020B0604020202020204" pitchFamily="34" charset="0"/>
                <a:cs typeface="Arial" panose="020B0604020202020204" pitchFamily="34" charset="0"/>
              </a:rPr>
              <a:t>-modal</a:t>
            </a:r>
          </a:p>
        </p:txBody>
      </p:sp>
      <p:sp>
        <p:nvSpPr>
          <p:cNvPr id="3" name="TextBox 2"/>
          <p:cNvSpPr txBox="1"/>
          <p:nvPr/>
        </p:nvSpPr>
        <p:spPr>
          <a:xfrm>
            <a:off x="4454962" y="415517"/>
            <a:ext cx="5593198" cy="1200329"/>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are classified according to two features:</a:t>
            </a:r>
          </a:p>
          <a:p>
            <a:pPr marL="342900" indent="-342900">
              <a:buAutoNum type="arabicParenR"/>
            </a:pPr>
            <a:r>
              <a:rPr lang="en-US" sz="2400" dirty="0">
                <a:latin typeface="Arial" panose="020B0604020202020204" pitchFamily="34" charset="0"/>
                <a:cs typeface="Arial" panose="020B0604020202020204" pitchFamily="34" charset="0"/>
              </a:rPr>
              <a:t>Symmetry,</a:t>
            </a:r>
          </a:p>
          <a:p>
            <a:pPr marL="342900" indent="-342900">
              <a:buAutoNum type="arabicParenR"/>
            </a:pPr>
            <a:r>
              <a:rPr lang="en-US" sz="2400" dirty="0">
                <a:latin typeface="Arial" panose="020B0604020202020204" pitchFamily="34" charset="0"/>
                <a:cs typeface="Arial" panose="020B0604020202020204" pitchFamily="34" charset="0"/>
              </a:rPr>
              <a:t>Number of modes or peaks.</a:t>
            </a:r>
          </a:p>
        </p:txBody>
      </p:sp>
      <p:sp>
        <p:nvSpPr>
          <p:cNvPr id="4" name="Rectangle 3"/>
          <p:cNvSpPr/>
          <p:nvPr/>
        </p:nvSpPr>
        <p:spPr>
          <a:xfrm>
            <a:off x="1235533" y="1935240"/>
            <a:ext cx="4257897" cy="461665"/>
          </a:xfrm>
          <a:prstGeom prst="rect">
            <a:avLst/>
          </a:prstGeom>
          <a:solidFill>
            <a:srgbClr val="FFC000"/>
          </a:solidFill>
          <a:ln>
            <a:solidFill>
              <a:schemeClr val="tx1"/>
            </a:solidFill>
          </a:ln>
        </p:spPr>
        <p:txBody>
          <a:bodyPr wrap="none">
            <a:spAutoFit/>
          </a:bodyPr>
          <a:lstStyle/>
          <a:p>
            <a:r>
              <a:rPr lang="en-US" sz="2400" dirty="0">
                <a:latin typeface="Arial" panose="020B0604020202020204" pitchFamily="34" charset="0"/>
                <a:cs typeface="Arial" panose="020B0604020202020204" pitchFamily="34" charset="0"/>
              </a:rPr>
              <a:t>2) Number of modes or peaks</a:t>
            </a:r>
            <a:endParaRPr lang="en-US" sz="2400" dirty="0"/>
          </a:p>
        </p:txBody>
      </p:sp>
      <p:sp>
        <p:nvSpPr>
          <p:cNvPr id="108" name="TextBox 20"/>
          <p:cNvSpPr txBox="1"/>
          <p:nvPr/>
        </p:nvSpPr>
        <p:spPr>
          <a:xfrm>
            <a:off x="7548484" y="5626443"/>
            <a:ext cx="2514600" cy="381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2400" dirty="0">
                <a:latin typeface="Arial" panose="020B0604020202020204" pitchFamily="34" charset="0"/>
                <a:cs typeface="Arial" panose="020B0604020202020204" pitchFamily="34" charset="0"/>
              </a:rPr>
              <a:t>Multi-modal</a:t>
            </a:r>
          </a:p>
        </p:txBody>
      </p:sp>
      <p:sp>
        <p:nvSpPr>
          <p:cNvPr id="5" name="Rectangle 4"/>
          <p:cNvSpPr/>
          <p:nvPr/>
        </p:nvSpPr>
        <p:spPr>
          <a:xfrm>
            <a:off x="7447365" y="2772427"/>
            <a:ext cx="3140425" cy="27677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4815139" y="2774786"/>
            <a:ext cx="2630939" cy="27677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176627" y="2772427"/>
            <a:ext cx="2630939" cy="27677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7561886" y="3080769"/>
            <a:ext cx="2731350" cy="2287493"/>
            <a:chOff x="7561886" y="3080769"/>
            <a:chExt cx="2731350" cy="2287493"/>
          </a:xfrm>
        </p:grpSpPr>
        <p:grpSp>
          <p:nvGrpSpPr>
            <p:cNvPr id="104" name="Group 103"/>
            <p:cNvGrpSpPr/>
            <p:nvPr/>
          </p:nvGrpSpPr>
          <p:grpSpPr>
            <a:xfrm>
              <a:off x="8417537" y="3082262"/>
              <a:ext cx="1483967" cy="2286000"/>
              <a:chOff x="4248150" y="1600200"/>
              <a:chExt cx="1638300" cy="2286000"/>
            </a:xfrm>
          </p:grpSpPr>
          <p:sp>
            <p:nvSpPr>
              <p:cNvPr id="105" name="Rectangle 104"/>
              <p:cNvSpPr/>
              <p:nvPr/>
            </p:nvSpPr>
            <p:spPr>
              <a:xfrm>
                <a:off x="4467225" y="1600200"/>
                <a:ext cx="209550" cy="2286000"/>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106" name="Rectangle 105"/>
              <p:cNvSpPr/>
              <p:nvPr/>
            </p:nvSpPr>
            <p:spPr>
              <a:xfrm>
                <a:off x="4686299" y="2066924"/>
                <a:ext cx="209551" cy="1819275"/>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111" name="Rectangle 110"/>
              <p:cNvSpPr/>
              <p:nvPr/>
            </p:nvSpPr>
            <p:spPr>
              <a:xfrm>
                <a:off x="4905374" y="2543175"/>
                <a:ext cx="238126" cy="1343024"/>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114" name="Rectangle 113"/>
              <p:cNvSpPr/>
              <p:nvPr/>
            </p:nvSpPr>
            <p:spPr>
              <a:xfrm>
                <a:off x="5153024" y="2914650"/>
                <a:ext cx="238126" cy="9715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115" name="Rectangle 114"/>
              <p:cNvSpPr/>
              <p:nvPr/>
            </p:nvSpPr>
            <p:spPr>
              <a:xfrm>
                <a:off x="5400674" y="3238500"/>
                <a:ext cx="238126" cy="6476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116" name="Rectangle 115"/>
              <p:cNvSpPr/>
              <p:nvPr/>
            </p:nvSpPr>
            <p:spPr>
              <a:xfrm>
                <a:off x="5648324" y="3581400"/>
                <a:ext cx="238126" cy="3047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117" name="Rectangle 116"/>
              <p:cNvSpPr/>
              <p:nvPr/>
            </p:nvSpPr>
            <p:spPr>
              <a:xfrm>
                <a:off x="4248150" y="2065432"/>
                <a:ext cx="209551" cy="1819275"/>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grpSp>
        <p:grpSp>
          <p:nvGrpSpPr>
            <p:cNvPr id="6" name="Group 5"/>
            <p:cNvGrpSpPr/>
            <p:nvPr/>
          </p:nvGrpSpPr>
          <p:grpSpPr>
            <a:xfrm>
              <a:off x="7561886" y="3080769"/>
              <a:ext cx="2731350" cy="2287493"/>
              <a:chOff x="7802516" y="2872223"/>
              <a:chExt cx="2731350" cy="2287493"/>
            </a:xfrm>
          </p:grpSpPr>
          <p:grpSp>
            <p:nvGrpSpPr>
              <p:cNvPr id="56" name="Group 55"/>
              <p:cNvGrpSpPr/>
              <p:nvPr/>
            </p:nvGrpSpPr>
            <p:grpSpPr>
              <a:xfrm>
                <a:off x="7802516" y="2873716"/>
                <a:ext cx="1769380" cy="2286000"/>
                <a:chOff x="723901" y="0"/>
                <a:chExt cx="1914525" cy="2286000"/>
              </a:xfrm>
            </p:grpSpPr>
            <p:sp>
              <p:nvSpPr>
                <p:cNvPr id="57" name="Rectangle 56"/>
                <p:cNvSpPr/>
                <p:nvPr/>
              </p:nvSpPr>
              <p:spPr>
                <a:xfrm>
                  <a:off x="723901" y="0"/>
                  <a:ext cx="209550" cy="2286000"/>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58" name="Rectangle 57"/>
                <p:cNvSpPr/>
                <p:nvPr/>
              </p:nvSpPr>
              <p:spPr>
                <a:xfrm>
                  <a:off x="942975" y="466724"/>
                  <a:ext cx="209551" cy="1819275"/>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59" name="Rectangle 58"/>
                <p:cNvSpPr/>
                <p:nvPr/>
              </p:nvSpPr>
              <p:spPr>
                <a:xfrm>
                  <a:off x="1162050" y="942975"/>
                  <a:ext cx="238126" cy="1343024"/>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86" name="Rectangle 85"/>
                <p:cNvSpPr/>
                <p:nvPr/>
              </p:nvSpPr>
              <p:spPr>
                <a:xfrm>
                  <a:off x="1409700" y="1314450"/>
                  <a:ext cx="238126" cy="9715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103" name="Rectangle 102"/>
                <p:cNvSpPr/>
                <p:nvPr/>
              </p:nvSpPr>
              <p:spPr>
                <a:xfrm>
                  <a:off x="2400300" y="2190750"/>
                  <a:ext cx="238126" cy="952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grpSp>
          <p:grpSp>
            <p:nvGrpSpPr>
              <p:cNvPr id="122" name="Group 121"/>
              <p:cNvGrpSpPr/>
              <p:nvPr/>
            </p:nvGrpSpPr>
            <p:grpSpPr>
              <a:xfrm flipH="1">
                <a:off x="9239841" y="2872223"/>
                <a:ext cx="1294025" cy="2286000"/>
                <a:chOff x="0" y="0"/>
                <a:chExt cx="1400176" cy="2286000"/>
              </a:xfrm>
            </p:grpSpPr>
            <p:sp>
              <p:nvSpPr>
                <p:cNvPr id="123" name="Rectangle 122"/>
                <p:cNvSpPr/>
                <p:nvPr/>
              </p:nvSpPr>
              <p:spPr>
                <a:xfrm>
                  <a:off x="723901" y="0"/>
                  <a:ext cx="209550" cy="2286000"/>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124" name="Rectangle 123"/>
                <p:cNvSpPr/>
                <p:nvPr/>
              </p:nvSpPr>
              <p:spPr>
                <a:xfrm>
                  <a:off x="942975" y="466724"/>
                  <a:ext cx="209551" cy="1819275"/>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125" name="Rectangle 124"/>
                <p:cNvSpPr/>
                <p:nvPr/>
              </p:nvSpPr>
              <p:spPr>
                <a:xfrm>
                  <a:off x="1162050" y="942975"/>
                  <a:ext cx="238126" cy="1343024"/>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126" name="Rectangle 125"/>
                <p:cNvSpPr/>
                <p:nvPr/>
              </p:nvSpPr>
              <p:spPr>
                <a:xfrm>
                  <a:off x="495300" y="209550"/>
                  <a:ext cx="219076" cy="207644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127" name="Rectangle 126"/>
                <p:cNvSpPr/>
                <p:nvPr/>
              </p:nvSpPr>
              <p:spPr>
                <a:xfrm>
                  <a:off x="247650" y="1638300"/>
                  <a:ext cx="238126" cy="6476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sp>
              <p:nvSpPr>
                <p:cNvPr id="128" name="Rectangle 127"/>
                <p:cNvSpPr/>
                <p:nvPr/>
              </p:nvSpPr>
              <p:spPr>
                <a:xfrm>
                  <a:off x="0" y="1981200"/>
                  <a:ext cx="238126" cy="304799"/>
                </a:xfrm>
                <a:prstGeom prst="rect">
                  <a:avLst/>
                </a:prstGeom>
                <a:effectLst/>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p>
              </p:txBody>
            </p:sp>
          </p:grpSp>
        </p:grpSp>
      </p:grpSp>
    </p:spTree>
    <p:extLst>
      <p:ext uri="{BB962C8B-B14F-4D97-AF65-F5344CB8AC3E}">
        <p14:creationId xmlns:p14="http://schemas.microsoft.com/office/powerpoint/2010/main" val="107386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99"/>
                                        </p:tgtEl>
                                        <p:attrNameLst>
                                          <p:attrName>style.visibility</p:attrName>
                                        </p:attrNameLst>
                                      </p:cBhvr>
                                      <p:to>
                                        <p:strVal val="visible"/>
                                      </p:to>
                                    </p:set>
                                    <p:animEffect transition="in" filter="barn(outVertical)">
                                      <p:cBhvr>
                                        <p:cTn id="17" dur="500"/>
                                        <p:tgtEl>
                                          <p:spTgt spid="9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outVertic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left)">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87" grpId="0"/>
      <p:bldP spid="4" grpId="0" animBg="1"/>
      <p:bldP spid="108" grpId="0"/>
      <p:bldP spid="5" grpId="0" animBg="1"/>
      <p:bldP spid="110" grpId="0" animBg="1"/>
      <p:bldP spid="1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378039" y="831241"/>
            <a:ext cx="3322749"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Stem – and – leaf plot</a:t>
            </a:r>
          </a:p>
        </p:txBody>
      </p:sp>
      <p:cxnSp>
        <p:nvCxnSpPr>
          <p:cNvPr id="5" name="Straight Arrow Connector 4"/>
          <p:cNvCxnSpPr/>
          <p:nvPr/>
        </p:nvCxnSpPr>
        <p:spPr>
          <a:xfrm flipH="1">
            <a:off x="3945298" y="3516923"/>
            <a:ext cx="14068" cy="2296851"/>
          </a:xfrm>
          <a:prstGeom prst="straightConnector1">
            <a:avLst/>
          </a:prstGeom>
          <a:ln w="4762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832352" y="3811409"/>
            <a:ext cx="2418851" cy="0"/>
          </a:xfrm>
          <a:prstGeom prst="straightConnector1">
            <a:avLst/>
          </a:prstGeom>
          <a:ln w="444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268397" y="1592253"/>
            <a:ext cx="9028434" cy="830997"/>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For any number we split it in to the left-most digit and call it stem </a:t>
            </a:r>
          </a:p>
          <a:p>
            <a:r>
              <a:rPr lang="en-US" sz="2400" dirty="0">
                <a:latin typeface="Arial" panose="020B0604020202020204" pitchFamily="34" charset="0"/>
                <a:cs typeface="Arial" panose="020B0604020202020204" pitchFamily="34" charset="0"/>
              </a:rPr>
              <a:t>and the rest of the number to the right is called leaf</a:t>
            </a:r>
          </a:p>
        </p:txBody>
      </p:sp>
      <p:sp>
        <p:nvSpPr>
          <p:cNvPr id="13" name="TextBox 12"/>
          <p:cNvSpPr txBox="1"/>
          <p:nvPr/>
        </p:nvSpPr>
        <p:spPr>
          <a:xfrm>
            <a:off x="508139" y="4034118"/>
            <a:ext cx="3437159" cy="830997"/>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Order stem increasingly</a:t>
            </a:r>
          </a:p>
          <a:p>
            <a:r>
              <a:rPr lang="en-US" sz="2400" dirty="0">
                <a:latin typeface="Arial" panose="020B0604020202020204" pitchFamily="34" charset="0"/>
                <a:cs typeface="Arial" panose="020B0604020202020204" pitchFamily="34" charset="0"/>
              </a:rPr>
              <a:t> in this direction</a:t>
            </a:r>
          </a:p>
        </p:txBody>
      </p:sp>
      <p:sp>
        <p:nvSpPr>
          <p:cNvPr id="14" name="TextBox 13"/>
          <p:cNvSpPr txBox="1"/>
          <p:nvPr/>
        </p:nvSpPr>
        <p:spPr>
          <a:xfrm>
            <a:off x="4760640" y="2594255"/>
            <a:ext cx="3661580" cy="830997"/>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Order leaves increasingly</a:t>
            </a:r>
          </a:p>
          <a:p>
            <a:r>
              <a:rPr lang="en-US" sz="2400" dirty="0">
                <a:latin typeface="Arial" panose="020B0604020202020204" pitchFamily="34" charset="0"/>
                <a:cs typeface="Arial" panose="020B0604020202020204" pitchFamily="34" charset="0"/>
              </a:rPr>
              <a:t> in this direction</a:t>
            </a:r>
          </a:p>
        </p:txBody>
      </p:sp>
      <p:cxnSp>
        <p:nvCxnSpPr>
          <p:cNvPr id="15" name="Straight Arrow Connector 14"/>
          <p:cNvCxnSpPr/>
          <p:nvPr/>
        </p:nvCxnSpPr>
        <p:spPr>
          <a:xfrm>
            <a:off x="4832353" y="4704329"/>
            <a:ext cx="2418851" cy="0"/>
          </a:xfrm>
          <a:prstGeom prst="straightConnector1">
            <a:avLst/>
          </a:prstGeom>
          <a:ln w="444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832353" y="5586420"/>
            <a:ext cx="2418851" cy="0"/>
          </a:xfrm>
          <a:prstGeom prst="straightConnector1">
            <a:avLst/>
          </a:prstGeom>
          <a:ln w="444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852898" y="2007751"/>
            <a:ext cx="1725152" cy="2677656"/>
          </a:xfrm>
          <a:prstGeom prst="rect">
            <a:avLst/>
          </a:prstGeom>
          <a:noFill/>
        </p:spPr>
        <p:txBody>
          <a:bodyPr wrap="none" rtlCol="0">
            <a:spAutoFit/>
          </a:bodyPr>
          <a:lstStyle/>
          <a:p>
            <a:r>
              <a:rPr lang="en-US" sz="2400" b="1" dirty="0">
                <a:latin typeface="Arial" panose="020B0604020202020204" pitchFamily="34" charset="0"/>
                <a:cs typeface="Arial" panose="020B0604020202020204" pitchFamily="34" charset="0"/>
              </a:rPr>
              <a:t>Examples:</a:t>
            </a:r>
          </a:p>
          <a:p>
            <a:endParaRPr lang="en-US"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3.1   or</a:t>
            </a:r>
          </a:p>
          <a:p>
            <a:r>
              <a:rPr lang="en-US" sz="3600" dirty="0">
                <a:latin typeface="Arial" panose="020B0604020202020204" pitchFamily="34" charset="0"/>
                <a:cs typeface="Arial" panose="020B0604020202020204" pitchFamily="34" charset="0"/>
              </a:rPr>
              <a:t>31</a:t>
            </a:r>
          </a:p>
          <a:p>
            <a:endParaRPr lang="en-US" sz="3600" dirty="0">
              <a:latin typeface="Arial" panose="020B0604020202020204" pitchFamily="34" charset="0"/>
              <a:cs typeface="Arial" panose="020B0604020202020204" pitchFamily="34" charset="0"/>
            </a:endParaRPr>
          </a:p>
        </p:txBody>
      </p:sp>
      <p:cxnSp>
        <p:nvCxnSpPr>
          <p:cNvPr id="19" name="Straight Connector 18"/>
          <p:cNvCxnSpPr/>
          <p:nvPr/>
        </p:nvCxnSpPr>
        <p:spPr>
          <a:xfrm>
            <a:off x="10260973" y="2850776"/>
            <a:ext cx="0" cy="20143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472695" y="2423250"/>
            <a:ext cx="824136" cy="461665"/>
          </a:xfrm>
          <a:prstGeom prst="rect">
            <a:avLst/>
          </a:prstGeom>
          <a:noFill/>
        </p:spPr>
        <p:txBody>
          <a:bodyPr wrap="none" rtlCol="0">
            <a:spAutoFit/>
          </a:bodyPr>
          <a:lstStyle/>
          <a:p>
            <a:r>
              <a:rPr lang="en-US" sz="2400" dirty="0"/>
              <a:t>Stem</a:t>
            </a:r>
          </a:p>
        </p:txBody>
      </p:sp>
      <p:sp>
        <p:nvSpPr>
          <p:cNvPr id="21" name="TextBox 20"/>
          <p:cNvSpPr txBox="1"/>
          <p:nvPr/>
        </p:nvSpPr>
        <p:spPr>
          <a:xfrm>
            <a:off x="10373104" y="2423249"/>
            <a:ext cx="649345" cy="461665"/>
          </a:xfrm>
          <a:prstGeom prst="rect">
            <a:avLst/>
          </a:prstGeom>
          <a:noFill/>
        </p:spPr>
        <p:txBody>
          <a:bodyPr wrap="none" rtlCol="0">
            <a:spAutoFit/>
          </a:bodyPr>
          <a:lstStyle/>
          <a:p>
            <a:r>
              <a:rPr lang="en-US" sz="2400" dirty="0"/>
              <a:t>leaf</a:t>
            </a:r>
          </a:p>
        </p:txBody>
      </p:sp>
      <p:pic>
        <p:nvPicPr>
          <p:cNvPr id="22" name="Picture 21"/>
          <p:cNvPicPr>
            <a:picLocks noChangeAspect="1"/>
          </p:cNvPicPr>
          <p:nvPr/>
        </p:nvPicPr>
        <p:blipFill>
          <a:blip r:embed="rId2"/>
          <a:stretch>
            <a:fillRect/>
          </a:stretch>
        </p:blipFill>
        <p:spPr>
          <a:xfrm>
            <a:off x="69558" y="434504"/>
            <a:ext cx="1286475" cy="2846602"/>
          </a:xfrm>
          <a:prstGeom prst="rect">
            <a:avLst/>
          </a:prstGeom>
        </p:spPr>
      </p:pic>
    </p:spTree>
    <p:extLst>
      <p:ext uri="{BB962C8B-B14F-4D97-AF65-F5344CB8AC3E}">
        <p14:creationId xmlns:p14="http://schemas.microsoft.com/office/powerpoint/2010/main" val="124435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up)">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up)">
                                      <p:cBhvr>
                                        <p:cTn id="24" dur="500"/>
                                        <p:tgtEl>
                                          <p:spTgt spid="5"/>
                                        </p:tgtEl>
                                      </p:cBhvr>
                                    </p:animEffec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par>
                          <p:cTn id="38" fill="hold">
                            <p:stCondLst>
                              <p:cond delay="1000"/>
                            </p:stCondLst>
                            <p:childTnLst>
                              <p:par>
                                <p:cTn id="39" presetID="22" presetClass="entr" presetSubtype="8" fill="hold"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left)">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26" presetClass="emph" presetSubtype="0" fill="hold" nodeType="clickEffect">
                                  <p:stCondLst>
                                    <p:cond delay="0"/>
                                  </p:stCondLst>
                                  <p:childTnLst>
                                    <p:animEffect transition="out" filter="fade">
                                      <p:cBhvr>
                                        <p:cTn id="45" dur="500" tmFilter="0, 0; .2, .5; .8, .5; 1, 0"/>
                                        <p:tgtEl>
                                          <p:spTgt spid="22"/>
                                        </p:tgtEl>
                                      </p:cBhvr>
                                    </p:animEffect>
                                    <p:animScale>
                                      <p:cBhvr>
                                        <p:cTn id="46" dur="250" autoRev="1" fill="hold"/>
                                        <p:tgtEl>
                                          <p:spTgt spid="2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7" grpId="0"/>
      <p:bldP spid="20" grpId="0"/>
      <p:bldP spid="2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90917" y="1577607"/>
            <a:ext cx="9866290" cy="1200329"/>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Grams of Fat in a McDonald’s Breakfast</a:t>
            </a:r>
            <a:r>
              <a:rPr lang="en-US" sz="2400" dirty="0">
                <a:latin typeface="Arial" panose="020B0604020202020204" pitchFamily="34" charset="0"/>
                <a:cs typeface="Arial" panose="020B0604020202020204" pitchFamily="34" charset="0"/>
              </a:rPr>
              <a:t> The following data represent the number of grams of fat in a sample breakfast meals offered at McDonald’s. (Pg. 96):  </a:t>
            </a:r>
          </a:p>
        </p:txBody>
      </p:sp>
      <p:sp>
        <p:nvSpPr>
          <p:cNvPr id="4" name="TextBox 3"/>
          <p:cNvSpPr txBox="1"/>
          <p:nvPr/>
        </p:nvSpPr>
        <p:spPr>
          <a:xfrm>
            <a:off x="1529366" y="1119892"/>
            <a:ext cx="1510048"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a:solidFill>
                  <a:schemeClr val="tx1"/>
                </a:solidFill>
                <a:latin typeface="Arial" panose="020B0604020202020204" pitchFamily="34" charset="0"/>
                <a:cs typeface="Arial" panose="020B0604020202020204" pitchFamily="34" charset="0"/>
              </a:rPr>
              <a:t>Example:</a:t>
            </a:r>
          </a:p>
        </p:txBody>
      </p:sp>
      <p:graphicFrame>
        <p:nvGraphicFramePr>
          <p:cNvPr id="6" name="Table 5"/>
          <p:cNvGraphicFramePr>
            <a:graphicFrameLocks noGrp="1"/>
          </p:cNvGraphicFramePr>
          <p:nvPr>
            <p:extLst>
              <p:ext uri="{D42A27DB-BD31-4B8C-83A1-F6EECF244321}">
                <p14:modId xmlns:p14="http://schemas.microsoft.com/office/powerpoint/2010/main" val="2254228382"/>
              </p:ext>
            </p:extLst>
          </p:nvPr>
        </p:nvGraphicFramePr>
        <p:xfrm>
          <a:off x="6761407" y="3802094"/>
          <a:ext cx="4495800" cy="1828800"/>
        </p:xfrm>
        <a:graphic>
          <a:graphicData uri="http://schemas.openxmlformats.org/drawingml/2006/table">
            <a:tbl>
              <a:tblPr firstRow="1" bandRow="1">
                <a:tableStyleId>{E8B1032C-EA38-4F05-BA0D-38AFFFC7BED3}</a:tableStyleId>
              </a:tblPr>
              <a:tblGrid>
                <a:gridCol w="749300">
                  <a:extLst>
                    <a:ext uri="{9D8B030D-6E8A-4147-A177-3AD203B41FA5}">
                      <a16:colId xmlns:a16="http://schemas.microsoft.com/office/drawing/2014/main" val="20000"/>
                    </a:ext>
                  </a:extLst>
                </a:gridCol>
                <a:gridCol w="749300">
                  <a:extLst>
                    <a:ext uri="{9D8B030D-6E8A-4147-A177-3AD203B41FA5}">
                      <a16:colId xmlns:a16="http://schemas.microsoft.com/office/drawing/2014/main" val="20001"/>
                    </a:ext>
                  </a:extLst>
                </a:gridCol>
                <a:gridCol w="749300">
                  <a:extLst>
                    <a:ext uri="{9D8B030D-6E8A-4147-A177-3AD203B41FA5}">
                      <a16:colId xmlns:a16="http://schemas.microsoft.com/office/drawing/2014/main" val="20002"/>
                    </a:ext>
                  </a:extLst>
                </a:gridCol>
                <a:gridCol w="749300">
                  <a:extLst>
                    <a:ext uri="{9D8B030D-6E8A-4147-A177-3AD203B41FA5}">
                      <a16:colId xmlns:a16="http://schemas.microsoft.com/office/drawing/2014/main" val="20003"/>
                    </a:ext>
                  </a:extLst>
                </a:gridCol>
                <a:gridCol w="749300">
                  <a:extLst>
                    <a:ext uri="{9D8B030D-6E8A-4147-A177-3AD203B41FA5}">
                      <a16:colId xmlns:a16="http://schemas.microsoft.com/office/drawing/2014/main" val="20004"/>
                    </a:ext>
                  </a:extLst>
                </a:gridCol>
                <a:gridCol w="749300">
                  <a:extLst>
                    <a:ext uri="{9D8B030D-6E8A-4147-A177-3AD203B41FA5}">
                      <a16:colId xmlns:a16="http://schemas.microsoft.com/office/drawing/2014/main" val="20005"/>
                    </a:ext>
                  </a:extLst>
                </a:gridCol>
              </a:tblGrid>
              <a:tr h="428967">
                <a:tc>
                  <a:txBody>
                    <a:bodyPr/>
                    <a:lstStyle/>
                    <a:p>
                      <a:pPr algn="ctr"/>
                      <a:r>
                        <a:rPr lang="en-US" sz="2400" b="0" dirty="0">
                          <a:latin typeface="Arial" panose="020B0604020202020204" pitchFamily="34" charset="0"/>
                          <a:cs typeface="Arial" panose="020B0604020202020204" pitchFamily="34" charset="0"/>
                        </a:rPr>
                        <a:t>12</a:t>
                      </a: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tc>
                  <a:txBody>
                    <a:bodyPr/>
                    <a:lstStyle/>
                    <a:p>
                      <a:pPr algn="ctr"/>
                      <a:r>
                        <a:rPr lang="en-US" sz="2400" b="0" dirty="0">
                          <a:latin typeface="Arial" panose="020B0604020202020204" pitchFamily="34" charset="0"/>
                          <a:cs typeface="Arial" panose="020B0604020202020204" pitchFamily="34" charset="0"/>
                        </a:rPr>
                        <a:t>22</a:t>
                      </a: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tc>
                  <a:txBody>
                    <a:bodyPr/>
                    <a:lstStyle/>
                    <a:p>
                      <a:pPr algn="ctr"/>
                      <a:r>
                        <a:rPr lang="en-US" sz="2400" b="0" dirty="0">
                          <a:latin typeface="Arial" panose="020B0604020202020204" pitchFamily="34" charset="0"/>
                          <a:cs typeface="Arial" panose="020B0604020202020204" pitchFamily="34" charset="0"/>
                        </a:rPr>
                        <a:t>27</a:t>
                      </a: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tc>
                  <a:txBody>
                    <a:bodyPr/>
                    <a:lstStyle/>
                    <a:p>
                      <a:pPr algn="ctr"/>
                      <a:r>
                        <a:rPr lang="en-US" sz="2400" b="0" dirty="0">
                          <a:latin typeface="Arial" panose="020B0604020202020204" pitchFamily="34" charset="0"/>
                          <a:cs typeface="Arial" panose="020B0604020202020204" pitchFamily="34" charset="0"/>
                        </a:rPr>
                        <a:t>3</a:t>
                      </a: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tc>
                  <a:txBody>
                    <a:bodyPr/>
                    <a:lstStyle/>
                    <a:p>
                      <a:pPr algn="ctr"/>
                      <a:r>
                        <a:rPr lang="en-US" sz="2400" b="0" dirty="0">
                          <a:latin typeface="Arial" panose="020B0604020202020204" pitchFamily="34" charset="0"/>
                          <a:cs typeface="Arial" panose="020B0604020202020204" pitchFamily="34" charset="0"/>
                        </a:rPr>
                        <a:t>25</a:t>
                      </a: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tc>
                  <a:txBody>
                    <a:bodyPr/>
                    <a:lstStyle/>
                    <a:p>
                      <a:pPr algn="ctr"/>
                      <a:r>
                        <a:rPr lang="en-US" sz="2400" b="0" dirty="0">
                          <a:latin typeface="Arial" panose="020B0604020202020204" pitchFamily="34" charset="0"/>
                          <a:cs typeface="Arial" panose="020B0604020202020204" pitchFamily="34" charset="0"/>
                        </a:rPr>
                        <a:t>30</a:t>
                      </a: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28967">
                <a:tc>
                  <a:txBody>
                    <a:bodyPr/>
                    <a:lstStyle/>
                    <a:p>
                      <a:pPr algn="ctr"/>
                      <a:r>
                        <a:rPr lang="en-US" sz="2400" dirty="0">
                          <a:latin typeface="Arial" panose="020B0604020202020204" pitchFamily="34" charset="0"/>
                          <a:cs typeface="Arial" panose="020B0604020202020204" pitchFamily="34" charset="0"/>
                        </a:rPr>
                        <a:t>32</a:t>
                      </a:r>
                    </a:p>
                  </a:txBody>
                  <a:tcPr>
                    <a:lnL w="12700" cmpd="sng">
                      <a:noFill/>
                    </a:lnL>
                    <a:lnR w="12700" cmpd="sng">
                      <a:noFill/>
                    </a:lnR>
                    <a:lnT w="25400" cmpd="sng">
                      <a:noFill/>
                    </a:lnT>
                    <a:lnB w="12700" cmpd="sng">
                      <a:noFill/>
                    </a:lnB>
                    <a:lnTlToBr w="12700" cmpd="sng">
                      <a:noFill/>
                      <a:prstDash val="solid"/>
                    </a:lnTlToBr>
                    <a:lnBlToTr w="12700" cmpd="sng">
                      <a:noFill/>
                      <a:prstDash val="solid"/>
                    </a:lnBlToTr>
                  </a:tcPr>
                </a:tc>
                <a:tc>
                  <a:txBody>
                    <a:bodyPr/>
                    <a:lstStyle/>
                    <a:p>
                      <a:pPr algn="ctr"/>
                      <a:r>
                        <a:rPr lang="en-US" sz="2400" dirty="0">
                          <a:latin typeface="Arial" panose="020B0604020202020204" pitchFamily="34" charset="0"/>
                          <a:cs typeface="Arial" panose="020B0604020202020204" pitchFamily="34" charset="0"/>
                        </a:rPr>
                        <a:t>37</a:t>
                      </a:r>
                    </a:p>
                  </a:txBody>
                  <a:tcPr>
                    <a:lnL w="12700" cmpd="sng">
                      <a:noFill/>
                    </a:lnL>
                    <a:lnR w="12700" cmpd="sng">
                      <a:noFill/>
                    </a:lnR>
                    <a:lnT w="25400" cmpd="sng">
                      <a:noFill/>
                    </a:lnT>
                    <a:lnB w="12700" cmpd="sng">
                      <a:noFill/>
                    </a:lnB>
                    <a:lnTlToBr w="12700" cmpd="sng">
                      <a:noFill/>
                      <a:prstDash val="solid"/>
                    </a:lnTlToBr>
                    <a:lnBlToTr w="12700" cmpd="sng">
                      <a:noFill/>
                      <a:prstDash val="solid"/>
                    </a:lnBlToTr>
                  </a:tcPr>
                </a:tc>
                <a:tc>
                  <a:txBody>
                    <a:bodyPr/>
                    <a:lstStyle/>
                    <a:p>
                      <a:pPr algn="ctr"/>
                      <a:r>
                        <a:rPr lang="en-US" sz="2400" dirty="0">
                          <a:latin typeface="Arial" panose="020B0604020202020204" pitchFamily="34" charset="0"/>
                          <a:cs typeface="Arial" panose="020B0604020202020204" pitchFamily="34" charset="0"/>
                        </a:rPr>
                        <a:t>47</a:t>
                      </a:r>
                    </a:p>
                  </a:txBody>
                  <a:tcPr>
                    <a:lnL w="12700" cmpd="sng">
                      <a:noFill/>
                    </a:lnL>
                    <a:lnR w="12700" cmpd="sng">
                      <a:noFill/>
                    </a:lnR>
                    <a:lnT w="25400" cmpd="sng">
                      <a:noFill/>
                    </a:lnT>
                    <a:lnB w="12700" cmpd="sng">
                      <a:noFill/>
                    </a:lnB>
                    <a:lnTlToBr w="12700" cmpd="sng">
                      <a:noFill/>
                      <a:prstDash val="solid"/>
                    </a:lnTlToBr>
                    <a:lnBlToTr w="12700" cmpd="sng">
                      <a:noFill/>
                      <a:prstDash val="solid"/>
                    </a:lnBlToTr>
                  </a:tcPr>
                </a:tc>
                <a:tc>
                  <a:txBody>
                    <a:bodyPr/>
                    <a:lstStyle/>
                    <a:p>
                      <a:pPr algn="ctr"/>
                      <a:r>
                        <a:rPr lang="en-US" sz="2400" dirty="0">
                          <a:latin typeface="Arial" panose="020B0604020202020204" pitchFamily="34" charset="0"/>
                          <a:cs typeface="Arial" panose="020B0604020202020204" pitchFamily="34" charset="0"/>
                        </a:rPr>
                        <a:t>31</a:t>
                      </a:r>
                    </a:p>
                  </a:txBody>
                  <a:tcPr>
                    <a:lnL w="12700" cmpd="sng">
                      <a:noFill/>
                    </a:lnL>
                    <a:lnR w="12700" cmpd="sng">
                      <a:noFill/>
                    </a:lnR>
                    <a:lnT w="25400" cmpd="sng">
                      <a:noFill/>
                    </a:lnT>
                    <a:lnB w="12700" cmpd="sng">
                      <a:noFill/>
                    </a:lnB>
                    <a:lnTlToBr w="12700" cmpd="sng">
                      <a:noFill/>
                      <a:prstDash val="solid"/>
                    </a:lnTlToBr>
                    <a:lnBlToTr w="12700" cmpd="sng">
                      <a:noFill/>
                      <a:prstDash val="solid"/>
                    </a:lnBlToTr>
                  </a:tcPr>
                </a:tc>
                <a:tc>
                  <a:txBody>
                    <a:bodyPr/>
                    <a:lstStyle/>
                    <a:p>
                      <a:pPr algn="ctr"/>
                      <a:r>
                        <a:rPr lang="en-US" sz="2400" dirty="0">
                          <a:latin typeface="Arial" panose="020B0604020202020204" pitchFamily="34" charset="0"/>
                          <a:cs typeface="Arial" panose="020B0604020202020204" pitchFamily="34" charset="0"/>
                        </a:rPr>
                        <a:t>11</a:t>
                      </a:r>
                    </a:p>
                  </a:txBody>
                  <a:tcPr>
                    <a:lnL w="12700" cmpd="sng">
                      <a:noFill/>
                    </a:lnL>
                    <a:lnR w="12700" cmpd="sng">
                      <a:noFill/>
                    </a:lnR>
                    <a:lnT w="25400" cmpd="sng">
                      <a:noFill/>
                    </a:lnT>
                    <a:lnB w="12700" cmpd="sng">
                      <a:noFill/>
                    </a:lnB>
                    <a:lnTlToBr w="12700" cmpd="sng">
                      <a:noFill/>
                      <a:prstDash val="solid"/>
                    </a:lnTlToBr>
                    <a:lnBlToTr w="12700" cmpd="sng">
                      <a:noFill/>
                      <a:prstDash val="solid"/>
                    </a:lnBlToTr>
                  </a:tcPr>
                </a:tc>
                <a:tc>
                  <a:txBody>
                    <a:bodyPr/>
                    <a:lstStyle/>
                    <a:p>
                      <a:pPr algn="ctr"/>
                      <a:r>
                        <a:rPr lang="en-US" sz="2400" dirty="0">
                          <a:latin typeface="Arial" panose="020B0604020202020204" pitchFamily="34" charset="0"/>
                          <a:cs typeface="Arial" panose="020B0604020202020204" pitchFamily="34" charset="0"/>
                        </a:rPr>
                        <a:t>16</a:t>
                      </a:r>
                    </a:p>
                  </a:txBody>
                  <a:tcPr>
                    <a:lnL w="12700" cmpd="sng">
                      <a:noFill/>
                    </a:lnL>
                    <a:lnR w="12700" cmpd="sng">
                      <a:noFill/>
                    </a:lnR>
                    <a:lnT w="254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28967">
                <a:tc>
                  <a:txBody>
                    <a:bodyPr/>
                    <a:lstStyle/>
                    <a:p>
                      <a:pPr algn="ctr"/>
                      <a:r>
                        <a:rPr lang="en-US" sz="2400" dirty="0">
                          <a:latin typeface="Arial" panose="020B0604020202020204" pitchFamily="34" charset="0"/>
                          <a:cs typeface="Arial" panose="020B0604020202020204" pitchFamily="34" charset="0"/>
                        </a:rPr>
                        <a:t>21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dirty="0">
                          <a:latin typeface="Arial" panose="020B0604020202020204" pitchFamily="34" charset="0"/>
                          <a:cs typeface="Arial" panose="020B0604020202020204" pitchFamily="34" charset="0"/>
                        </a:rPr>
                        <a:t>32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dirty="0">
                          <a:latin typeface="Arial" panose="020B0604020202020204" pitchFamily="34" charset="0"/>
                          <a:cs typeface="Arial" panose="020B0604020202020204" pitchFamily="34" charset="0"/>
                        </a:rPr>
                        <a:t>22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dirty="0">
                          <a:latin typeface="Arial" panose="020B0604020202020204" pitchFamily="34" charset="0"/>
                          <a:cs typeface="Arial" panose="020B0604020202020204" pitchFamily="34" charset="0"/>
                        </a:rPr>
                        <a:t>46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dirty="0">
                          <a:latin typeface="Arial" panose="020B0604020202020204" pitchFamily="34" charset="0"/>
                          <a:cs typeface="Arial" panose="020B0604020202020204" pitchFamily="34" charset="0"/>
                        </a:rPr>
                        <a:t>51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dirty="0">
                          <a:latin typeface="Arial" panose="020B0604020202020204" pitchFamily="34" charset="0"/>
                          <a:cs typeface="Arial" panose="020B0604020202020204" pitchFamily="34" charset="0"/>
                        </a:rPr>
                        <a:t>55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28967">
                <a:tc>
                  <a:txBody>
                    <a:bodyPr/>
                    <a:lstStyle/>
                    <a:p>
                      <a:pPr algn="ctr"/>
                      <a:r>
                        <a:rPr lang="en-US" sz="2400" dirty="0">
                          <a:latin typeface="Arial" panose="020B0604020202020204" pitchFamily="34" charset="0"/>
                          <a:cs typeface="Arial" panose="020B0604020202020204" pitchFamily="34" charset="0"/>
                        </a:rPr>
                        <a:t>59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dirty="0">
                          <a:latin typeface="Arial" panose="020B0604020202020204" pitchFamily="34" charset="0"/>
                          <a:cs typeface="Arial" panose="020B0604020202020204" pitchFamily="34" charset="0"/>
                        </a:rPr>
                        <a:t>16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dirty="0">
                          <a:latin typeface="Arial" panose="020B0604020202020204" pitchFamily="34" charset="0"/>
                          <a:cs typeface="Arial" panose="020B0604020202020204" pitchFamily="34" charset="0"/>
                        </a:rPr>
                        <a:t>36</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dirty="0">
                          <a:latin typeface="Arial" panose="020B0604020202020204" pitchFamily="34" charset="0"/>
                          <a:cs typeface="Arial" panose="020B0604020202020204" pitchFamily="34" charset="0"/>
                        </a:rPr>
                        <a:t>30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dirty="0">
                          <a:latin typeface="Arial" panose="020B0604020202020204" pitchFamily="34" charset="0"/>
                          <a:cs typeface="Arial" panose="020B0604020202020204" pitchFamily="34" charset="0"/>
                        </a:rPr>
                        <a:t>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400" dirty="0">
                          <a:latin typeface="Arial" panose="020B0604020202020204" pitchFamily="34" charset="0"/>
                          <a:cs typeface="Arial" panose="020B0604020202020204" pitchFamily="34" charset="0"/>
                        </a:rPr>
                        <a:t>24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7" name="TextBox 6"/>
          <p:cNvSpPr txBox="1"/>
          <p:nvPr/>
        </p:nvSpPr>
        <p:spPr>
          <a:xfrm>
            <a:off x="1390917" y="2858202"/>
            <a:ext cx="6553200" cy="461665"/>
          </a:xfrm>
          <a:prstGeom prst="rect">
            <a:avLst/>
          </a:prstGeom>
          <a:noFill/>
        </p:spPr>
        <p:txBody>
          <a:bodyPr wrap="square" rtlCol="0">
            <a:spAutoFit/>
          </a:bodyPr>
          <a:lstStyle/>
          <a:p>
            <a:r>
              <a:rPr lang="en-US" sz="2400" b="1" dirty="0">
                <a:solidFill>
                  <a:schemeClr val="accent6">
                    <a:lumMod val="75000"/>
                  </a:schemeClr>
                </a:solidFill>
                <a:latin typeface="Arial" panose="020B0604020202020204" pitchFamily="34" charset="0"/>
                <a:cs typeface="Arial" panose="020B0604020202020204" pitchFamily="34" charset="0"/>
              </a:rPr>
              <a:t>(a) Construct a stem- and- leaf plot</a:t>
            </a:r>
          </a:p>
        </p:txBody>
      </p:sp>
      <p:graphicFrame>
        <p:nvGraphicFramePr>
          <p:cNvPr id="8" name="Table 7"/>
          <p:cNvGraphicFramePr>
            <a:graphicFrameLocks noGrp="1"/>
          </p:cNvGraphicFramePr>
          <p:nvPr>
            <p:extLst>
              <p:ext uri="{D42A27DB-BD31-4B8C-83A1-F6EECF244321}">
                <p14:modId xmlns:p14="http://schemas.microsoft.com/office/powerpoint/2010/main" val="2278527375"/>
              </p:ext>
            </p:extLst>
          </p:nvPr>
        </p:nvGraphicFramePr>
        <p:xfrm>
          <a:off x="2429816" y="3619214"/>
          <a:ext cx="3352798" cy="2194560"/>
        </p:xfrm>
        <a:graphic>
          <a:graphicData uri="http://schemas.openxmlformats.org/drawingml/2006/table">
            <a:tbl>
              <a:tblPr/>
              <a:tblGrid>
                <a:gridCol w="516552">
                  <a:extLst>
                    <a:ext uri="{9D8B030D-6E8A-4147-A177-3AD203B41FA5}">
                      <a16:colId xmlns:a16="http://schemas.microsoft.com/office/drawing/2014/main" val="20000"/>
                    </a:ext>
                  </a:extLst>
                </a:gridCol>
                <a:gridCol w="330018">
                  <a:extLst>
                    <a:ext uri="{9D8B030D-6E8A-4147-A177-3AD203B41FA5}">
                      <a16:colId xmlns:a16="http://schemas.microsoft.com/office/drawing/2014/main" val="20001"/>
                    </a:ext>
                  </a:extLst>
                </a:gridCol>
                <a:gridCol w="344367">
                  <a:extLst>
                    <a:ext uri="{9D8B030D-6E8A-4147-A177-3AD203B41FA5}">
                      <a16:colId xmlns:a16="http://schemas.microsoft.com/office/drawing/2014/main" val="20002"/>
                    </a:ext>
                  </a:extLst>
                </a:gridCol>
                <a:gridCol w="344367">
                  <a:extLst>
                    <a:ext uri="{9D8B030D-6E8A-4147-A177-3AD203B41FA5}">
                      <a16:colId xmlns:a16="http://schemas.microsoft.com/office/drawing/2014/main" val="20003"/>
                    </a:ext>
                  </a:extLst>
                </a:gridCol>
                <a:gridCol w="325236">
                  <a:extLst>
                    <a:ext uri="{9D8B030D-6E8A-4147-A177-3AD203B41FA5}">
                      <a16:colId xmlns:a16="http://schemas.microsoft.com/office/drawing/2014/main" val="20004"/>
                    </a:ext>
                  </a:extLst>
                </a:gridCol>
                <a:gridCol w="325236">
                  <a:extLst>
                    <a:ext uri="{9D8B030D-6E8A-4147-A177-3AD203B41FA5}">
                      <a16:colId xmlns:a16="http://schemas.microsoft.com/office/drawing/2014/main" val="20005"/>
                    </a:ext>
                  </a:extLst>
                </a:gridCol>
                <a:gridCol w="325236">
                  <a:extLst>
                    <a:ext uri="{9D8B030D-6E8A-4147-A177-3AD203B41FA5}">
                      <a16:colId xmlns:a16="http://schemas.microsoft.com/office/drawing/2014/main" val="20006"/>
                    </a:ext>
                  </a:extLst>
                </a:gridCol>
                <a:gridCol w="248709">
                  <a:extLst>
                    <a:ext uri="{9D8B030D-6E8A-4147-A177-3AD203B41FA5}">
                      <a16:colId xmlns:a16="http://schemas.microsoft.com/office/drawing/2014/main" val="20007"/>
                    </a:ext>
                  </a:extLst>
                </a:gridCol>
                <a:gridCol w="286973">
                  <a:extLst>
                    <a:ext uri="{9D8B030D-6E8A-4147-A177-3AD203B41FA5}">
                      <a16:colId xmlns:a16="http://schemas.microsoft.com/office/drawing/2014/main" val="20008"/>
                    </a:ext>
                  </a:extLst>
                </a:gridCol>
                <a:gridCol w="306104">
                  <a:extLst>
                    <a:ext uri="{9D8B030D-6E8A-4147-A177-3AD203B41FA5}">
                      <a16:colId xmlns:a16="http://schemas.microsoft.com/office/drawing/2014/main" val="20009"/>
                    </a:ext>
                  </a:extLst>
                </a:gridCol>
              </a:tblGrid>
              <a:tr h="247650">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3</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9</a:t>
                      </a: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1800" b="0" i="0" u="none" strike="noStrike">
                        <a:solidFill>
                          <a:srgbClr val="000000"/>
                        </a:solidFill>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ctr" fontAlgn="b"/>
                      <a:endParaRPr lang="en-US" sz="1800" b="0" i="0" u="none" strike="noStrike">
                        <a:solidFill>
                          <a:srgbClr val="000000"/>
                        </a:solidFill>
                        <a:latin typeface="Times New Roman" pitchFamily="18" charset="0"/>
                        <a:cs typeface="Times New Roman"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247650">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1</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1</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2</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6</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6</a:t>
                      </a: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1800" b="0" i="0" u="none" strike="noStrike">
                        <a:solidFill>
                          <a:srgbClr val="000000"/>
                        </a:solidFill>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ctr" fontAlgn="b"/>
                      <a:endParaRPr lang="en-US" sz="1800" b="0" i="0" u="none" strike="noStrike">
                        <a:solidFill>
                          <a:srgbClr val="000000"/>
                        </a:solidFill>
                        <a:latin typeface="Times New Roman" pitchFamily="18" charset="0"/>
                        <a:cs typeface="Times New Roman"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247650">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2</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1</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2</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2</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4</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5</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7</a:t>
                      </a: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1800" b="0" i="0" u="none" strike="noStrike">
                        <a:solidFill>
                          <a:srgbClr val="000000"/>
                        </a:solidFill>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ctr" fontAlgn="b"/>
                      <a:endParaRPr lang="en-US" sz="1800" b="0" i="0" u="none" strike="noStrike">
                        <a:solidFill>
                          <a:srgbClr val="000000"/>
                        </a:solidFill>
                        <a:latin typeface="Times New Roman" pitchFamily="18" charset="0"/>
                        <a:cs typeface="Times New Roman"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247650">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3</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0</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1</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2</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2</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6</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7</a:t>
                      </a:r>
                    </a:p>
                  </a:txBody>
                  <a:tcPr marL="0" marR="0" marT="0" marB="0" anchor="b">
                    <a:lnL>
                      <a:noFill/>
                    </a:lnL>
                    <a:lnR>
                      <a:noFill/>
                    </a:lnR>
                    <a:lnT>
                      <a:noFill/>
                    </a:lnT>
                    <a:lnB>
                      <a:noFill/>
                    </a:lnB>
                  </a:tcPr>
                </a:tc>
                <a:tc>
                  <a:txBody>
                    <a:bodyPr/>
                    <a:lstStyle/>
                    <a:p>
                      <a:pPr algn="ctr" fontAlgn="b"/>
                      <a:endParaRPr lang="en-US" sz="1800" b="0" i="0" u="none" strike="noStrike" dirty="0">
                        <a:solidFill>
                          <a:srgbClr val="000000"/>
                        </a:solidFill>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ctr" fontAlgn="b"/>
                      <a:endParaRPr lang="en-US" sz="1800" b="0" i="0" u="none" strike="noStrike" dirty="0">
                        <a:solidFill>
                          <a:srgbClr val="000000"/>
                        </a:solidFill>
                        <a:latin typeface="Times New Roman" pitchFamily="18" charset="0"/>
                        <a:cs typeface="Times New Roman"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3"/>
                  </a:ext>
                </a:extLst>
              </a:tr>
              <a:tr h="247650">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4</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6</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7</a:t>
                      </a: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1800" b="0" i="0" u="none" strike="noStrike">
                        <a:solidFill>
                          <a:srgbClr val="000000"/>
                        </a:solidFill>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ctr" fontAlgn="b"/>
                      <a:endParaRPr lang="en-US" sz="1800" b="0" i="0" u="none" strike="noStrike">
                        <a:solidFill>
                          <a:srgbClr val="000000"/>
                        </a:solidFill>
                        <a:latin typeface="Times New Roman" pitchFamily="18" charset="0"/>
                        <a:cs typeface="Times New Roman"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4"/>
                  </a:ext>
                </a:extLst>
              </a:tr>
              <a:tr h="247650">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5</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1</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5</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9</a:t>
                      </a: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1800" b="0" i="0" u="none" strike="noStrike">
                        <a:solidFill>
                          <a:srgbClr val="000000"/>
                        </a:solidFill>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ctr" fontAlgn="b"/>
                      <a:endParaRPr lang="en-US" sz="1800" b="0" i="0" u="none" strike="noStrike" dirty="0">
                        <a:solidFill>
                          <a:srgbClr val="000000"/>
                        </a:solidFill>
                        <a:latin typeface="Times New Roman" pitchFamily="18" charset="0"/>
                        <a:cs typeface="Times New Roman" pitchFamily="18" charset="0"/>
                      </a:endParaRPr>
                    </a:p>
                  </a:txBody>
                  <a:tcPr marL="0" marR="0" marT="0" marB="0" anchor="b">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9" name="TextBox 8"/>
          <p:cNvSpPr txBox="1"/>
          <p:nvPr/>
        </p:nvSpPr>
        <p:spPr>
          <a:xfrm>
            <a:off x="1529366" y="6113121"/>
            <a:ext cx="4253248"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Legend: </a:t>
            </a:r>
            <a:r>
              <a:rPr lang="en-US" sz="2400" dirty="0">
                <a:latin typeface="Arial" panose="020B0604020202020204" pitchFamily="34" charset="0"/>
                <a:cs typeface="Arial" panose="020B0604020202020204" pitchFamily="34" charset="0"/>
              </a:rPr>
              <a:t>1|1 represents 11</a:t>
            </a:r>
          </a:p>
        </p:txBody>
      </p:sp>
      <p:cxnSp>
        <p:nvCxnSpPr>
          <p:cNvPr id="5" name="Straight Arrow Connector 4"/>
          <p:cNvCxnSpPr/>
          <p:nvPr/>
        </p:nvCxnSpPr>
        <p:spPr>
          <a:xfrm flipH="1">
            <a:off x="2152357" y="3516923"/>
            <a:ext cx="14068" cy="2296851"/>
          </a:xfrm>
          <a:prstGeom prst="straightConnector1">
            <a:avLst/>
          </a:prstGeom>
          <a:ln w="47625">
            <a:solidFill>
              <a:schemeClr val="accent4">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039414" y="3488679"/>
            <a:ext cx="2418851" cy="0"/>
          </a:xfrm>
          <a:prstGeom prst="straightConnector1">
            <a:avLst/>
          </a:prstGeom>
          <a:ln w="444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084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up)">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ox(in)">
                                      <p:cBhvr>
                                        <p:cTn id="39" dur="500"/>
                                        <p:tgtEl>
                                          <p:spTgt spid="9"/>
                                        </p:tgtEl>
                                      </p:cBhvr>
                                    </p:animEffect>
                                  </p:childTnLst>
                                </p:cTn>
                              </p:par>
                              <p:par>
                                <p:cTn id="40" presetID="1" presetClass="entr" presetSubtype="0" fill="hold" nodeType="withEffect">
                                  <p:stCondLst>
                                    <p:cond delay="0"/>
                                  </p:stCondLst>
                                  <p:childTnLst>
                                    <p:set>
                                      <p:cBhvr>
                                        <p:cTn id="4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494472"/>
            <a:ext cx="8305800"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Determine the original set of data:  </a:t>
            </a:r>
          </a:p>
        </p:txBody>
      </p:sp>
      <p:sp>
        <p:nvSpPr>
          <p:cNvPr id="4" name="TextBox 3"/>
          <p:cNvSpPr txBox="1"/>
          <p:nvPr/>
        </p:nvSpPr>
        <p:spPr>
          <a:xfrm>
            <a:off x="2057399" y="961072"/>
            <a:ext cx="1561564"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a:solidFill>
                  <a:schemeClr val="tx1"/>
                </a:solidFill>
                <a:latin typeface="Arial" panose="020B0604020202020204" pitchFamily="34" charset="0"/>
                <a:cs typeface="Arial" panose="020B0604020202020204" pitchFamily="34" charset="0"/>
              </a:rPr>
              <a:t>Example:</a:t>
            </a:r>
          </a:p>
        </p:txBody>
      </p:sp>
      <p:graphicFrame>
        <p:nvGraphicFramePr>
          <p:cNvPr id="7" name="Table 6"/>
          <p:cNvGraphicFramePr>
            <a:graphicFrameLocks noGrp="1"/>
          </p:cNvGraphicFramePr>
          <p:nvPr>
            <p:extLst>
              <p:ext uri="{D42A27DB-BD31-4B8C-83A1-F6EECF244321}">
                <p14:modId xmlns:p14="http://schemas.microsoft.com/office/powerpoint/2010/main" val="3068645912"/>
              </p:ext>
            </p:extLst>
          </p:nvPr>
        </p:nvGraphicFramePr>
        <p:xfrm>
          <a:off x="3810000" y="2057400"/>
          <a:ext cx="3352798" cy="2194560"/>
        </p:xfrm>
        <a:graphic>
          <a:graphicData uri="http://schemas.openxmlformats.org/drawingml/2006/table">
            <a:tbl>
              <a:tblPr/>
              <a:tblGrid>
                <a:gridCol w="516552">
                  <a:extLst>
                    <a:ext uri="{9D8B030D-6E8A-4147-A177-3AD203B41FA5}">
                      <a16:colId xmlns:a16="http://schemas.microsoft.com/office/drawing/2014/main" val="20000"/>
                    </a:ext>
                  </a:extLst>
                </a:gridCol>
                <a:gridCol w="330018">
                  <a:extLst>
                    <a:ext uri="{9D8B030D-6E8A-4147-A177-3AD203B41FA5}">
                      <a16:colId xmlns:a16="http://schemas.microsoft.com/office/drawing/2014/main" val="20001"/>
                    </a:ext>
                  </a:extLst>
                </a:gridCol>
                <a:gridCol w="344367">
                  <a:extLst>
                    <a:ext uri="{9D8B030D-6E8A-4147-A177-3AD203B41FA5}">
                      <a16:colId xmlns:a16="http://schemas.microsoft.com/office/drawing/2014/main" val="20002"/>
                    </a:ext>
                  </a:extLst>
                </a:gridCol>
                <a:gridCol w="344367">
                  <a:extLst>
                    <a:ext uri="{9D8B030D-6E8A-4147-A177-3AD203B41FA5}">
                      <a16:colId xmlns:a16="http://schemas.microsoft.com/office/drawing/2014/main" val="20003"/>
                    </a:ext>
                  </a:extLst>
                </a:gridCol>
                <a:gridCol w="325236">
                  <a:extLst>
                    <a:ext uri="{9D8B030D-6E8A-4147-A177-3AD203B41FA5}">
                      <a16:colId xmlns:a16="http://schemas.microsoft.com/office/drawing/2014/main" val="20004"/>
                    </a:ext>
                  </a:extLst>
                </a:gridCol>
                <a:gridCol w="325236">
                  <a:extLst>
                    <a:ext uri="{9D8B030D-6E8A-4147-A177-3AD203B41FA5}">
                      <a16:colId xmlns:a16="http://schemas.microsoft.com/office/drawing/2014/main" val="20005"/>
                    </a:ext>
                  </a:extLst>
                </a:gridCol>
                <a:gridCol w="325236">
                  <a:extLst>
                    <a:ext uri="{9D8B030D-6E8A-4147-A177-3AD203B41FA5}">
                      <a16:colId xmlns:a16="http://schemas.microsoft.com/office/drawing/2014/main" val="20006"/>
                    </a:ext>
                  </a:extLst>
                </a:gridCol>
                <a:gridCol w="248709">
                  <a:extLst>
                    <a:ext uri="{9D8B030D-6E8A-4147-A177-3AD203B41FA5}">
                      <a16:colId xmlns:a16="http://schemas.microsoft.com/office/drawing/2014/main" val="20007"/>
                    </a:ext>
                  </a:extLst>
                </a:gridCol>
                <a:gridCol w="286973">
                  <a:extLst>
                    <a:ext uri="{9D8B030D-6E8A-4147-A177-3AD203B41FA5}">
                      <a16:colId xmlns:a16="http://schemas.microsoft.com/office/drawing/2014/main" val="20008"/>
                    </a:ext>
                  </a:extLst>
                </a:gridCol>
                <a:gridCol w="306104">
                  <a:extLst>
                    <a:ext uri="{9D8B030D-6E8A-4147-A177-3AD203B41FA5}">
                      <a16:colId xmlns:a16="http://schemas.microsoft.com/office/drawing/2014/main" val="20009"/>
                    </a:ext>
                  </a:extLst>
                </a:gridCol>
              </a:tblGrid>
              <a:tr h="247650">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1</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1</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4</a:t>
                      </a: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247650">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2</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1</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4</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4</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7</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9</a:t>
                      </a: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247650">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3</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3</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5</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5</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5</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7</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7</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8</a:t>
                      </a: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247650">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4</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0</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1</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2</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6</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6</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8</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9</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9</a:t>
                      </a:r>
                    </a:p>
                  </a:txBody>
                  <a:tcPr marL="0" marR="0" marT="0" marB="0" anchor="b">
                    <a:lnL>
                      <a:noFill/>
                    </a:lnL>
                    <a:lnR>
                      <a:noFill/>
                    </a:lnR>
                    <a:lnT>
                      <a:noFill/>
                    </a:lnT>
                    <a:lnB>
                      <a:noFill/>
                    </a:lnB>
                  </a:tcPr>
                </a:tc>
                <a:extLst>
                  <a:ext uri="{0D108BD9-81ED-4DB2-BD59-A6C34878D82A}">
                    <a16:rowId xmlns:a16="http://schemas.microsoft.com/office/drawing/2014/main" val="10003"/>
                  </a:ext>
                </a:extLst>
              </a:tr>
              <a:tr h="247650">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5</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3</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3</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5</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8</a:t>
                      </a: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4"/>
                  </a:ext>
                </a:extLst>
              </a:tr>
              <a:tr h="247650">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6</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1</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2</a:t>
                      </a: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8" name="TextBox 7"/>
          <p:cNvSpPr txBox="1"/>
          <p:nvPr/>
        </p:nvSpPr>
        <p:spPr>
          <a:xfrm>
            <a:off x="2057400" y="4570660"/>
            <a:ext cx="4003766"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Legend: 1|0 represents 10</a:t>
            </a:r>
          </a:p>
        </p:txBody>
      </p:sp>
      <p:sp>
        <p:nvSpPr>
          <p:cNvPr id="9" name="TextBox 8"/>
          <p:cNvSpPr txBox="1"/>
          <p:nvPr/>
        </p:nvSpPr>
        <p:spPr>
          <a:xfrm>
            <a:off x="2057400" y="5258693"/>
            <a:ext cx="8229600" cy="1200329"/>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Answer: </a:t>
            </a:r>
            <a:r>
              <a:rPr lang="en-US" sz="2400" dirty="0">
                <a:latin typeface="Arial" panose="020B0604020202020204" pitchFamily="34" charset="0"/>
                <a:cs typeface="Arial" panose="020B0604020202020204" pitchFamily="34" charset="0"/>
              </a:rPr>
              <a:t>Data set is</a:t>
            </a:r>
          </a:p>
          <a:p>
            <a:r>
              <a:rPr lang="en-US" sz="2400" dirty="0">
                <a:latin typeface="Arial" panose="020B0604020202020204" pitchFamily="34" charset="0"/>
                <a:cs typeface="Arial" panose="020B0604020202020204" pitchFamily="34" charset="0"/>
              </a:rPr>
              <a:t>10, 11,14,21,24,24,27,29,33,35, 35, 35, 37, 37, 38, 40, 40, 41, 42, 46, 46,48, 49, 49, 53, 53,55,58,61,62</a:t>
            </a:r>
          </a:p>
        </p:txBody>
      </p:sp>
    </p:spTree>
    <p:extLst>
      <p:ext uri="{BB962C8B-B14F-4D97-AF65-F5344CB8AC3E}">
        <p14:creationId xmlns:p14="http://schemas.microsoft.com/office/powerpoint/2010/main" val="142688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ox(in)">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1494472"/>
            <a:ext cx="8305800"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Determine the original set of data:  </a:t>
            </a:r>
          </a:p>
        </p:txBody>
      </p:sp>
      <p:sp>
        <p:nvSpPr>
          <p:cNvPr id="4" name="TextBox 3"/>
          <p:cNvSpPr txBox="1"/>
          <p:nvPr/>
        </p:nvSpPr>
        <p:spPr>
          <a:xfrm>
            <a:off x="2057400" y="961072"/>
            <a:ext cx="1561011"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a:solidFill>
                  <a:schemeClr val="tx1"/>
                </a:solidFill>
                <a:latin typeface="Arial" panose="020B0604020202020204" pitchFamily="34" charset="0"/>
                <a:cs typeface="Arial" panose="020B0604020202020204" pitchFamily="34" charset="0"/>
              </a:rPr>
              <a:t>Example</a:t>
            </a:r>
            <a:r>
              <a:rPr lang="en-US" sz="2000" dirty="0">
                <a:solidFill>
                  <a:schemeClr val="tx1"/>
                </a:solidFill>
                <a:latin typeface="Times New Roman" pitchFamily="18" charset="0"/>
                <a:cs typeface="Times New Roman" pitchFamily="18" charset="0"/>
              </a:rPr>
              <a:t> :</a:t>
            </a:r>
          </a:p>
        </p:txBody>
      </p:sp>
      <p:graphicFrame>
        <p:nvGraphicFramePr>
          <p:cNvPr id="7" name="Table 6"/>
          <p:cNvGraphicFramePr>
            <a:graphicFrameLocks noGrp="1"/>
          </p:cNvGraphicFramePr>
          <p:nvPr>
            <p:extLst>
              <p:ext uri="{D42A27DB-BD31-4B8C-83A1-F6EECF244321}">
                <p14:modId xmlns:p14="http://schemas.microsoft.com/office/powerpoint/2010/main" val="2036916274"/>
              </p:ext>
            </p:extLst>
          </p:nvPr>
        </p:nvGraphicFramePr>
        <p:xfrm>
          <a:off x="3810000" y="2057400"/>
          <a:ext cx="3352798" cy="2194560"/>
        </p:xfrm>
        <a:graphic>
          <a:graphicData uri="http://schemas.openxmlformats.org/drawingml/2006/table">
            <a:tbl>
              <a:tblPr/>
              <a:tblGrid>
                <a:gridCol w="516552">
                  <a:extLst>
                    <a:ext uri="{9D8B030D-6E8A-4147-A177-3AD203B41FA5}">
                      <a16:colId xmlns:a16="http://schemas.microsoft.com/office/drawing/2014/main" val="20000"/>
                    </a:ext>
                  </a:extLst>
                </a:gridCol>
                <a:gridCol w="330018">
                  <a:extLst>
                    <a:ext uri="{9D8B030D-6E8A-4147-A177-3AD203B41FA5}">
                      <a16:colId xmlns:a16="http://schemas.microsoft.com/office/drawing/2014/main" val="20001"/>
                    </a:ext>
                  </a:extLst>
                </a:gridCol>
                <a:gridCol w="344367">
                  <a:extLst>
                    <a:ext uri="{9D8B030D-6E8A-4147-A177-3AD203B41FA5}">
                      <a16:colId xmlns:a16="http://schemas.microsoft.com/office/drawing/2014/main" val="20002"/>
                    </a:ext>
                  </a:extLst>
                </a:gridCol>
                <a:gridCol w="344367">
                  <a:extLst>
                    <a:ext uri="{9D8B030D-6E8A-4147-A177-3AD203B41FA5}">
                      <a16:colId xmlns:a16="http://schemas.microsoft.com/office/drawing/2014/main" val="20003"/>
                    </a:ext>
                  </a:extLst>
                </a:gridCol>
                <a:gridCol w="325236">
                  <a:extLst>
                    <a:ext uri="{9D8B030D-6E8A-4147-A177-3AD203B41FA5}">
                      <a16:colId xmlns:a16="http://schemas.microsoft.com/office/drawing/2014/main" val="20004"/>
                    </a:ext>
                  </a:extLst>
                </a:gridCol>
                <a:gridCol w="325236">
                  <a:extLst>
                    <a:ext uri="{9D8B030D-6E8A-4147-A177-3AD203B41FA5}">
                      <a16:colId xmlns:a16="http://schemas.microsoft.com/office/drawing/2014/main" val="20005"/>
                    </a:ext>
                  </a:extLst>
                </a:gridCol>
                <a:gridCol w="325236">
                  <a:extLst>
                    <a:ext uri="{9D8B030D-6E8A-4147-A177-3AD203B41FA5}">
                      <a16:colId xmlns:a16="http://schemas.microsoft.com/office/drawing/2014/main" val="20006"/>
                    </a:ext>
                  </a:extLst>
                </a:gridCol>
                <a:gridCol w="248709">
                  <a:extLst>
                    <a:ext uri="{9D8B030D-6E8A-4147-A177-3AD203B41FA5}">
                      <a16:colId xmlns:a16="http://schemas.microsoft.com/office/drawing/2014/main" val="20007"/>
                    </a:ext>
                  </a:extLst>
                </a:gridCol>
                <a:gridCol w="286973">
                  <a:extLst>
                    <a:ext uri="{9D8B030D-6E8A-4147-A177-3AD203B41FA5}">
                      <a16:colId xmlns:a16="http://schemas.microsoft.com/office/drawing/2014/main" val="20008"/>
                    </a:ext>
                  </a:extLst>
                </a:gridCol>
                <a:gridCol w="306104">
                  <a:extLst>
                    <a:ext uri="{9D8B030D-6E8A-4147-A177-3AD203B41FA5}">
                      <a16:colId xmlns:a16="http://schemas.microsoft.com/office/drawing/2014/main" val="20009"/>
                    </a:ext>
                  </a:extLst>
                </a:gridCol>
              </a:tblGrid>
              <a:tr h="247650">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1</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2</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4</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6</a:t>
                      </a: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247650">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2</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1</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4</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7</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7</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9</a:t>
                      </a: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1"/>
                  </a:ext>
                </a:extLst>
              </a:tr>
              <a:tr h="247650">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3</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3</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3</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3</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5</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7</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7</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8</a:t>
                      </a: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247650">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4</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1</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1</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3</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6</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6</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8</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8</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9</a:t>
                      </a:r>
                    </a:p>
                  </a:txBody>
                  <a:tcPr marL="0" marR="0" marT="0" marB="0" anchor="b">
                    <a:lnL>
                      <a:noFill/>
                    </a:lnL>
                    <a:lnR>
                      <a:noFill/>
                    </a:lnR>
                    <a:lnT>
                      <a:noFill/>
                    </a:lnT>
                    <a:lnB>
                      <a:noFill/>
                    </a:lnB>
                  </a:tcPr>
                </a:tc>
                <a:extLst>
                  <a:ext uri="{0D108BD9-81ED-4DB2-BD59-A6C34878D82A}">
                    <a16:rowId xmlns:a16="http://schemas.microsoft.com/office/drawing/2014/main" val="10003"/>
                  </a:ext>
                </a:extLst>
              </a:tr>
              <a:tr h="247650">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5</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3</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4</a:t>
                      </a:r>
                    </a:p>
                  </a:txBody>
                  <a:tcPr marL="0" marR="0" marT="0" marB="0" anchor="b">
                    <a:lnL>
                      <a:noFill/>
                    </a:lnL>
                    <a:lnR>
                      <a:noFill/>
                    </a:lnR>
                    <a:lnT>
                      <a:noFill/>
                    </a:lnT>
                    <a:lnB>
                      <a:noFill/>
                    </a:lnB>
                  </a:tcPr>
                </a:tc>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5</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8</a:t>
                      </a: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4"/>
                  </a:ext>
                </a:extLst>
              </a:tr>
              <a:tr h="247650">
                <a:tc>
                  <a:txBody>
                    <a:bodyPr/>
                    <a:lstStyle/>
                    <a:p>
                      <a:pPr algn="ctr" fontAlgn="b"/>
                      <a:r>
                        <a:rPr lang="en-US" sz="2400" b="0" i="0" u="none" strike="noStrike">
                          <a:solidFill>
                            <a:srgbClr val="000000"/>
                          </a:solidFill>
                          <a:latin typeface="Arial" panose="020B0604020202020204" pitchFamily="34" charset="0"/>
                          <a:cs typeface="Arial" panose="020B0604020202020204" pitchFamily="34" charset="0"/>
                        </a:rPr>
                        <a:t>6</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2</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4</a:t>
                      </a: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8" name="TextBox 7"/>
          <p:cNvSpPr txBox="1"/>
          <p:nvPr/>
        </p:nvSpPr>
        <p:spPr>
          <a:xfrm>
            <a:off x="1904999" y="4540627"/>
            <a:ext cx="411697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Legend: 1|2 represents 1.2</a:t>
            </a:r>
          </a:p>
        </p:txBody>
      </p:sp>
      <p:sp>
        <p:nvSpPr>
          <p:cNvPr id="9" name="TextBox 8"/>
          <p:cNvSpPr txBox="1"/>
          <p:nvPr/>
        </p:nvSpPr>
        <p:spPr>
          <a:xfrm>
            <a:off x="1904998" y="5290959"/>
            <a:ext cx="9133115" cy="1200329"/>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Answer: </a:t>
            </a:r>
            <a:r>
              <a:rPr lang="en-US" sz="2400" dirty="0">
                <a:latin typeface="Arial" panose="020B0604020202020204" pitchFamily="34" charset="0"/>
                <a:cs typeface="Arial" panose="020B0604020202020204" pitchFamily="34" charset="0"/>
              </a:rPr>
              <a:t>Data set is</a:t>
            </a:r>
          </a:p>
          <a:p>
            <a:r>
              <a:rPr lang="en-US" sz="2400" dirty="0">
                <a:latin typeface="Arial" panose="020B0604020202020204" pitchFamily="34" charset="0"/>
                <a:cs typeface="Arial" panose="020B0604020202020204" pitchFamily="34" charset="0"/>
              </a:rPr>
              <a:t>1.2, 1.4, 1.6, 2.1, 2.4, 2.7, 2.7, 2.9, 3.3, 3.3, 3.3, 3.5, 3.7, 3.7, 3.8, 4.0, 4.1, 4.1, 4.3, 4.6, 4.6, 4.8, 4.8, 4.9, 5.3, 5.4, 5.5, 5.8, 6.2, 6.4</a:t>
            </a:r>
          </a:p>
        </p:txBody>
      </p:sp>
    </p:spTree>
    <p:extLst>
      <p:ext uri="{BB962C8B-B14F-4D97-AF65-F5344CB8AC3E}">
        <p14:creationId xmlns:p14="http://schemas.microsoft.com/office/powerpoint/2010/main" val="354228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par>
                                <p:cTn id="8" presetID="4"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ox(i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304801"/>
            <a:ext cx="5157650" cy="461665"/>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400" b="1" dirty="0">
                <a:solidFill>
                  <a:schemeClr val="tx1"/>
                </a:solidFill>
                <a:latin typeface="Arial" panose="020B0604020202020204" pitchFamily="34" charset="0"/>
                <a:cs typeface="Arial" panose="020B0604020202020204" pitchFamily="34" charset="0"/>
              </a:rPr>
              <a:t>Side -by- side Stem -and- leaf plot</a:t>
            </a:r>
          </a:p>
        </p:txBody>
      </p:sp>
      <p:sp>
        <p:nvSpPr>
          <p:cNvPr id="3" name="TextBox 2"/>
          <p:cNvSpPr txBox="1"/>
          <p:nvPr/>
        </p:nvSpPr>
        <p:spPr>
          <a:xfrm>
            <a:off x="1905000" y="1494472"/>
            <a:ext cx="8793480" cy="156966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A great way to compare two data sets is through back- to- back stem- and- leaf plots. The figure represents the number of grams of fat in 20 sandwiches served at McDonald’s and 20 sandwiches served at Burger King. (Pg. 97):  </a:t>
            </a:r>
          </a:p>
        </p:txBody>
      </p:sp>
      <p:sp>
        <p:nvSpPr>
          <p:cNvPr id="4" name="TextBox 3"/>
          <p:cNvSpPr txBox="1"/>
          <p:nvPr/>
        </p:nvSpPr>
        <p:spPr>
          <a:xfrm>
            <a:off x="2057399" y="961072"/>
            <a:ext cx="1613263"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a:solidFill>
                  <a:schemeClr val="tx1"/>
                </a:solidFill>
                <a:latin typeface="Arial" panose="020B0604020202020204" pitchFamily="34" charset="0"/>
                <a:cs typeface="Arial" panose="020B0604020202020204" pitchFamily="34" charset="0"/>
              </a:rPr>
              <a:t>Example:</a:t>
            </a:r>
          </a:p>
        </p:txBody>
      </p:sp>
      <p:graphicFrame>
        <p:nvGraphicFramePr>
          <p:cNvPr id="7" name="Table 6"/>
          <p:cNvGraphicFramePr>
            <a:graphicFrameLocks noGrp="1"/>
          </p:cNvGraphicFramePr>
          <p:nvPr>
            <p:extLst>
              <p:ext uri="{D42A27DB-BD31-4B8C-83A1-F6EECF244321}">
                <p14:modId xmlns:p14="http://schemas.microsoft.com/office/powerpoint/2010/main" val="3419103497"/>
              </p:ext>
            </p:extLst>
          </p:nvPr>
        </p:nvGraphicFramePr>
        <p:xfrm>
          <a:off x="3670662" y="3589329"/>
          <a:ext cx="5016134" cy="2560320"/>
        </p:xfrm>
        <a:graphic>
          <a:graphicData uri="http://schemas.openxmlformats.org/drawingml/2006/table">
            <a:tbl>
              <a:tblPr/>
              <a:tblGrid>
                <a:gridCol w="378194">
                  <a:extLst>
                    <a:ext uri="{9D8B030D-6E8A-4147-A177-3AD203B41FA5}">
                      <a16:colId xmlns:a16="http://schemas.microsoft.com/office/drawing/2014/main" val="20000"/>
                    </a:ext>
                  </a:extLst>
                </a:gridCol>
                <a:gridCol w="378194">
                  <a:extLst>
                    <a:ext uri="{9D8B030D-6E8A-4147-A177-3AD203B41FA5}">
                      <a16:colId xmlns:a16="http://schemas.microsoft.com/office/drawing/2014/main" val="20001"/>
                    </a:ext>
                  </a:extLst>
                </a:gridCol>
                <a:gridCol w="378194">
                  <a:extLst>
                    <a:ext uri="{9D8B030D-6E8A-4147-A177-3AD203B41FA5}">
                      <a16:colId xmlns:a16="http://schemas.microsoft.com/office/drawing/2014/main" val="20002"/>
                    </a:ext>
                  </a:extLst>
                </a:gridCol>
                <a:gridCol w="378194">
                  <a:extLst>
                    <a:ext uri="{9D8B030D-6E8A-4147-A177-3AD203B41FA5}">
                      <a16:colId xmlns:a16="http://schemas.microsoft.com/office/drawing/2014/main" val="20003"/>
                    </a:ext>
                  </a:extLst>
                </a:gridCol>
                <a:gridCol w="378194">
                  <a:extLst>
                    <a:ext uri="{9D8B030D-6E8A-4147-A177-3AD203B41FA5}">
                      <a16:colId xmlns:a16="http://schemas.microsoft.com/office/drawing/2014/main" val="20004"/>
                    </a:ext>
                  </a:extLst>
                </a:gridCol>
                <a:gridCol w="378194">
                  <a:extLst>
                    <a:ext uri="{9D8B030D-6E8A-4147-A177-3AD203B41FA5}">
                      <a16:colId xmlns:a16="http://schemas.microsoft.com/office/drawing/2014/main" val="20005"/>
                    </a:ext>
                  </a:extLst>
                </a:gridCol>
                <a:gridCol w="378194">
                  <a:extLst>
                    <a:ext uri="{9D8B030D-6E8A-4147-A177-3AD203B41FA5}">
                      <a16:colId xmlns:a16="http://schemas.microsoft.com/office/drawing/2014/main" val="20006"/>
                    </a:ext>
                  </a:extLst>
                </a:gridCol>
                <a:gridCol w="378194">
                  <a:extLst>
                    <a:ext uri="{9D8B030D-6E8A-4147-A177-3AD203B41FA5}">
                      <a16:colId xmlns:a16="http://schemas.microsoft.com/office/drawing/2014/main" val="20007"/>
                    </a:ext>
                  </a:extLst>
                </a:gridCol>
                <a:gridCol w="378194">
                  <a:extLst>
                    <a:ext uri="{9D8B030D-6E8A-4147-A177-3AD203B41FA5}">
                      <a16:colId xmlns:a16="http://schemas.microsoft.com/office/drawing/2014/main" val="20008"/>
                    </a:ext>
                  </a:extLst>
                </a:gridCol>
                <a:gridCol w="279734">
                  <a:extLst>
                    <a:ext uri="{9D8B030D-6E8A-4147-A177-3AD203B41FA5}">
                      <a16:colId xmlns:a16="http://schemas.microsoft.com/office/drawing/2014/main" val="20009"/>
                    </a:ext>
                  </a:extLst>
                </a:gridCol>
                <a:gridCol w="269522">
                  <a:extLst>
                    <a:ext uri="{9D8B030D-6E8A-4147-A177-3AD203B41FA5}">
                      <a16:colId xmlns:a16="http://schemas.microsoft.com/office/drawing/2014/main" val="20010"/>
                    </a:ext>
                  </a:extLst>
                </a:gridCol>
                <a:gridCol w="269522">
                  <a:extLst>
                    <a:ext uri="{9D8B030D-6E8A-4147-A177-3AD203B41FA5}">
                      <a16:colId xmlns:a16="http://schemas.microsoft.com/office/drawing/2014/main" val="20011"/>
                    </a:ext>
                  </a:extLst>
                </a:gridCol>
                <a:gridCol w="179682">
                  <a:extLst>
                    <a:ext uri="{9D8B030D-6E8A-4147-A177-3AD203B41FA5}">
                      <a16:colId xmlns:a16="http://schemas.microsoft.com/office/drawing/2014/main" val="20012"/>
                    </a:ext>
                  </a:extLst>
                </a:gridCol>
                <a:gridCol w="269522">
                  <a:extLst>
                    <a:ext uri="{9D8B030D-6E8A-4147-A177-3AD203B41FA5}">
                      <a16:colId xmlns:a16="http://schemas.microsoft.com/office/drawing/2014/main" val="20013"/>
                    </a:ext>
                  </a:extLst>
                </a:gridCol>
                <a:gridCol w="344406">
                  <a:extLst>
                    <a:ext uri="{9D8B030D-6E8A-4147-A177-3AD203B41FA5}">
                      <a16:colId xmlns:a16="http://schemas.microsoft.com/office/drawing/2014/main" val="20014"/>
                    </a:ext>
                  </a:extLst>
                </a:gridCol>
              </a:tblGrid>
              <a:tr h="247650">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9</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8</a:t>
                      </a:r>
                    </a:p>
                  </a:txBody>
                  <a:tcPr marL="0" marR="0" marT="0" marB="0" anchor="b">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7</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247650">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9</a:t>
                      </a:r>
                    </a:p>
                  </a:txBody>
                  <a:tcPr marL="0" marR="0" marT="0"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8</a:t>
                      </a:r>
                    </a:p>
                  </a:txBody>
                  <a:tcPr marL="0" marR="0" marT="0"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7</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6</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4</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2</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0</a:t>
                      </a:r>
                    </a:p>
                  </a:txBody>
                  <a:tcPr marL="0" marR="0" marT="0" marB="0" anchor="b">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2</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2</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3</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6</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6</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7</a:t>
                      </a:r>
                    </a:p>
                  </a:txBody>
                  <a:tcPr marL="0" marR="0" marT="0" marB="0" anchor="b">
                    <a:lnL>
                      <a:noFill/>
                    </a:lnL>
                    <a:lnR>
                      <a:noFill/>
                    </a:lnR>
                    <a:lnT>
                      <a:noFill/>
                    </a:lnT>
                    <a:lnB>
                      <a:noFill/>
                    </a:lnB>
                  </a:tcPr>
                </a:tc>
                <a:extLst>
                  <a:ext uri="{0D108BD9-81ED-4DB2-BD59-A6C34878D82A}">
                    <a16:rowId xmlns:a16="http://schemas.microsoft.com/office/drawing/2014/main" val="10001"/>
                  </a:ext>
                </a:extLst>
              </a:tr>
              <a:tr h="247650">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1</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2</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9</a:t>
                      </a: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2"/>
                  </a:ext>
                </a:extLst>
              </a:tr>
              <a:tr h="247650">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3</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9</a:t>
                      </a:r>
                    </a:p>
                  </a:txBody>
                  <a:tcPr marL="0" marR="0" marT="0" marB="0" anchor="b">
                    <a:lnL>
                      <a:noFill/>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9</a:t>
                      </a: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3"/>
                  </a:ext>
                </a:extLst>
              </a:tr>
              <a:tr h="247650">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2</a:t>
                      </a:r>
                    </a:p>
                  </a:txBody>
                  <a:tcPr marL="0" marR="0" marT="0" marB="0" anchor="b">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4</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7</a:t>
                      </a: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4"/>
                  </a:ext>
                </a:extLst>
              </a:tr>
              <a:tr h="247650">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4</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7</a:t>
                      </a: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5"/>
                  </a:ext>
                </a:extLst>
              </a:tr>
              <a:tr h="247650">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5</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400" b="0" i="0" u="none" strike="noStrike" dirty="0">
                          <a:solidFill>
                            <a:srgbClr val="000000"/>
                          </a:solidFill>
                          <a:latin typeface="Arial" panose="020B0604020202020204" pitchFamily="34" charset="0"/>
                          <a:cs typeface="Arial" panose="020B0604020202020204" pitchFamily="34" charset="0"/>
                        </a:rPr>
                        <a:t>8</a:t>
                      </a: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ctr" fontAlgn="b"/>
                      <a:endParaRPr lang="en-US" sz="2400" b="0" i="0" u="none" strike="noStrike" dirty="0">
                        <a:solidFill>
                          <a:srgbClr val="000000"/>
                        </a:solidFill>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6"/>
                  </a:ext>
                </a:extLst>
              </a:tr>
            </a:tbl>
          </a:graphicData>
        </a:graphic>
      </p:graphicFrame>
      <p:sp>
        <p:nvSpPr>
          <p:cNvPr id="8" name="TextBox 7"/>
          <p:cNvSpPr txBox="1"/>
          <p:nvPr/>
        </p:nvSpPr>
        <p:spPr>
          <a:xfrm>
            <a:off x="374468" y="6259347"/>
            <a:ext cx="11238412"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Legend: 8|0|7 represents 8 g of fat for McDonald’s and 7 g of fat for Burger King.</a:t>
            </a:r>
          </a:p>
        </p:txBody>
      </p:sp>
      <p:sp>
        <p:nvSpPr>
          <p:cNvPr id="10" name="TextBox 9"/>
          <p:cNvSpPr txBox="1"/>
          <p:nvPr/>
        </p:nvSpPr>
        <p:spPr>
          <a:xfrm>
            <a:off x="4624251" y="3080324"/>
            <a:ext cx="2024743"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McDonald’s</a:t>
            </a:r>
          </a:p>
        </p:txBody>
      </p:sp>
      <p:sp>
        <p:nvSpPr>
          <p:cNvPr id="11" name="TextBox 10"/>
          <p:cNvSpPr txBox="1"/>
          <p:nvPr/>
        </p:nvSpPr>
        <p:spPr>
          <a:xfrm>
            <a:off x="7138850" y="3135867"/>
            <a:ext cx="2214155"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Burger King</a:t>
            </a:r>
          </a:p>
        </p:txBody>
      </p:sp>
      <p:cxnSp>
        <p:nvCxnSpPr>
          <p:cNvPr id="6" name="Straight Arrow Connector 5"/>
          <p:cNvCxnSpPr/>
          <p:nvPr/>
        </p:nvCxnSpPr>
        <p:spPr>
          <a:xfrm>
            <a:off x="7138850" y="3064132"/>
            <a:ext cx="2632679" cy="16192"/>
          </a:xfrm>
          <a:prstGeom prst="straightConnector1">
            <a:avLst/>
          </a:prstGeom>
          <a:ln w="3492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4016315" y="3091903"/>
            <a:ext cx="2632679" cy="16192"/>
          </a:xfrm>
          <a:prstGeom prst="straightConnector1">
            <a:avLst/>
          </a:prstGeom>
          <a:ln w="3492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2"/>
          <a:stretch>
            <a:fillRect/>
          </a:stretch>
        </p:blipFill>
        <p:spPr>
          <a:xfrm>
            <a:off x="133354" y="38084"/>
            <a:ext cx="1837869" cy="3097783"/>
          </a:xfrm>
          <a:prstGeom prst="rect">
            <a:avLst/>
          </a:prstGeom>
        </p:spPr>
      </p:pic>
    </p:spTree>
    <p:extLst>
      <p:ext uri="{BB962C8B-B14F-4D97-AF65-F5344CB8AC3E}">
        <p14:creationId xmlns:p14="http://schemas.microsoft.com/office/powerpoint/2010/main" val="284686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par>
                                <p:cTn id="16" presetID="22" presetClass="entr" presetSubtype="1"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right)">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10" grpId="0"/>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1679" y="1856584"/>
            <a:ext cx="8641724" cy="707886"/>
          </a:xfrm>
          <a:prstGeom prst="rect">
            <a:avLst/>
          </a:prstGeom>
        </p:spPr>
        <p:txBody>
          <a:bodyPr wrap="square">
            <a:spAutoFit/>
          </a:bodyPr>
          <a:lstStyle/>
          <a:p>
            <a:pPr algn="ctr"/>
            <a:r>
              <a:rPr lang="en-US" sz="4000" b="1" dirty="0">
                <a:solidFill>
                  <a:srgbClr val="FF0000"/>
                </a:solidFill>
                <a:latin typeface="Arial" panose="020B0604020202020204" pitchFamily="34" charset="0"/>
                <a:cs typeface="Arial" panose="020B0604020202020204" pitchFamily="34" charset="0"/>
              </a:rPr>
              <a:t>Using the statistical software R</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9674" y="3294879"/>
            <a:ext cx="2539682" cy="1968254"/>
          </a:xfrm>
          <a:prstGeom prst="rect">
            <a:avLst/>
          </a:prstGeom>
        </p:spPr>
      </p:pic>
      <p:sp>
        <p:nvSpPr>
          <p:cNvPr id="4" name="Rectangle 3"/>
          <p:cNvSpPr/>
          <p:nvPr/>
        </p:nvSpPr>
        <p:spPr>
          <a:xfrm>
            <a:off x="317678" y="2940178"/>
            <a:ext cx="5685916" cy="2677656"/>
          </a:xfrm>
          <a:prstGeom prst="rect">
            <a:avLst/>
          </a:prstGeom>
        </p:spPr>
        <p:txBody>
          <a:bodyPr wrap="none">
            <a:spAutoFit/>
          </a:bodyPr>
          <a:lstStyle/>
          <a:p>
            <a:pPr marL="285750" indent="-285750">
              <a:buFont typeface="Arial" panose="020B0604020202020204" pitchFamily="34" charset="0"/>
              <a:buChar char="•"/>
            </a:pPr>
            <a:r>
              <a:rPr lang="en-US" sz="2400" dirty="0"/>
              <a:t>R is a free professional statistical software</a:t>
            </a:r>
          </a:p>
          <a:p>
            <a:pPr marL="285750" indent="-285750">
              <a:buFont typeface="Arial" panose="020B0604020202020204" pitchFamily="34" charset="0"/>
              <a:buChar char="•"/>
            </a:pPr>
            <a:r>
              <a:rPr lang="en-US" sz="2400" dirty="0"/>
              <a:t>Download and install for free from </a:t>
            </a:r>
          </a:p>
          <a:p>
            <a:r>
              <a:rPr lang="en-US" sz="2400" dirty="0">
                <a:hlinkClick r:id="rId3"/>
              </a:rPr>
              <a:t>https://www.r-project.org/</a:t>
            </a:r>
            <a:endParaRPr lang="en-US" sz="2400" dirty="0"/>
          </a:p>
          <a:p>
            <a:endParaRPr lang="en-US" sz="2400" dirty="0"/>
          </a:p>
          <a:p>
            <a:pPr marL="285750" indent="-285750">
              <a:buFont typeface="Arial" panose="020B0604020202020204" pitchFamily="34" charset="0"/>
              <a:buChar char="•"/>
            </a:pPr>
            <a:r>
              <a:rPr lang="en-US" sz="2400" dirty="0"/>
              <a:t>Free on-line R compiler</a:t>
            </a:r>
          </a:p>
          <a:p>
            <a:r>
              <a:rPr lang="en-US" sz="2400" dirty="0">
                <a:hlinkClick r:id="rId4"/>
              </a:rPr>
              <a:t>http://rextester.com/l/r_online_compiler</a:t>
            </a:r>
            <a:endParaRPr lang="en-US" sz="2400" dirty="0"/>
          </a:p>
          <a:p>
            <a:endParaRPr lang="en-US" sz="2400" dirty="0"/>
          </a:p>
        </p:txBody>
      </p:sp>
    </p:spTree>
    <p:extLst>
      <p:ext uri="{BB962C8B-B14F-4D97-AF65-F5344CB8AC3E}">
        <p14:creationId xmlns:p14="http://schemas.microsoft.com/office/powerpoint/2010/main" val="2241768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795507291"/>
              </p:ext>
            </p:extLst>
          </p:nvPr>
        </p:nvGraphicFramePr>
        <p:xfrm>
          <a:off x="167426" y="860286"/>
          <a:ext cx="11774511"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1676400" y="152400"/>
            <a:ext cx="5334000" cy="707886"/>
          </a:xfrm>
          <a:prstGeom prst="rect">
            <a:avLst/>
          </a:prstGeom>
          <a:solidFill>
            <a:schemeClr val="accent3">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a:ln w="11430"/>
                <a:solidFill>
                  <a:schemeClr val="tx1">
                    <a:lumMod val="75000"/>
                    <a:lumOff val="25000"/>
                  </a:schemeClr>
                </a:solidFill>
                <a:effectLst>
                  <a:outerShdw blurRad="60007" dist="310007" dir="7680000" sy="30000" kx="1300200" algn="ctr" rotWithShape="0">
                    <a:prstClr val="black">
                      <a:alpha val="32000"/>
                    </a:prstClr>
                  </a:outerShdw>
                </a:effectLst>
                <a:latin typeface="Times New Roman" pitchFamily="18" charset="0"/>
                <a:cs typeface="Times New Roman" pitchFamily="18" charset="0"/>
              </a:rPr>
              <a:t>2.1 Organizing Data</a:t>
            </a:r>
          </a:p>
        </p:txBody>
      </p:sp>
    </p:spTree>
    <p:extLst>
      <p:ext uri="{BB962C8B-B14F-4D97-AF65-F5344CB8AC3E}">
        <p14:creationId xmlns:p14="http://schemas.microsoft.com/office/powerpoint/2010/main" val="20019613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9C14173A-4B80-4B15-B9AB-8AAA833BDBA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0094E2DF-47E9-40D4-9D74-34B4D36ED703}"/>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graphicEl>
                                              <a:dgm id="{DCD7FAFC-72BB-4F69-A581-1787D79D0178}"/>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graphicEl>
                                              <a:dgm id="{D2E1ADC3-6826-4A62-AEF3-E9EB89A08F3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graphicEl>
                                              <a:dgm id="{D55E1164-59DC-4DFF-991C-C72CF38468D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2AC399C7-D70D-48A6-98EF-4E0C1E1D2CFC}"/>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graphicEl>
                                              <a:dgm id="{717AE50E-9E2A-447F-A72A-CAA94E6B9799}"/>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graphicEl>
                                              <a:dgm id="{BA3DBB88-CCA4-48EB-BA78-9472346297EB}"/>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graphicEl>
                                              <a:dgm id="{37B0F78A-E3C3-41DA-9E31-3F2B706F340F}"/>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graphicEl>
                                              <a:dgm id="{DEBB5460-8409-4561-BD96-41DD44D6EA17}"/>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graphicEl>
                                              <a:dgm id="{928DCA20-8F7E-4027-8C2E-0FF85DFCC91A}"/>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graphicEl>
                                              <a:dgm id="{A05F87BA-11B5-4566-9222-A2F9AF4FE44E}"/>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
                                            <p:graphicEl>
                                              <a:dgm id="{FEC166FA-DE59-4542-9772-06C8F5EC7117}"/>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graphicEl>
                                              <a:dgm id="{08E6FA91-F1E0-49E1-98A8-EB154E686C86}"/>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
                                            <p:graphicEl>
                                              <a:dgm id="{BC8DE545-06A5-4B89-86E3-94AB7BE65B33}"/>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
                                            <p:graphicEl>
                                              <a:dgm id="{C203CD9A-A825-4C0A-AE71-8EE7799ECFF4}"/>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
                                            <p:graphicEl>
                                              <a:dgm id="{8D5B2B75-A4B3-4480-918E-4802A64F70D3}"/>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
                                            <p:graphicEl>
                                              <a:dgm id="{529F3DA4-F5B4-4501-BC38-D5AFAC1C06F2}"/>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
                                            <p:graphicEl>
                                              <a:dgm id="{88B7D6DB-2F9F-470F-8EF6-FBF47A47F42B}"/>
                                            </p:graphic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
                                            <p:graphicEl>
                                              <a:dgm id="{8794D48C-73FF-4891-9D69-32BD80D4DB0B}"/>
                                            </p:graphic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
                                            <p:graphicEl>
                                              <a:dgm id="{34A23F84-01A8-4270-8360-1F18873A0DC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81130" y="367099"/>
            <a:ext cx="1453460" cy="1126432"/>
          </a:xfrm>
          <a:prstGeom prst="rect">
            <a:avLst/>
          </a:prstGeom>
        </p:spPr>
      </p:pic>
      <p:sp>
        <p:nvSpPr>
          <p:cNvPr id="6" name="Rectangle 5"/>
          <p:cNvSpPr/>
          <p:nvPr/>
        </p:nvSpPr>
        <p:spPr>
          <a:xfrm>
            <a:off x="552134" y="295383"/>
            <a:ext cx="11282456" cy="7540526"/>
          </a:xfrm>
          <a:prstGeom prst="rect">
            <a:avLst/>
          </a:prstGeom>
        </p:spPr>
        <p:txBody>
          <a:bodyPr wrap="square">
            <a:spAutoFit/>
          </a:bodyPr>
          <a:lstStyle/>
          <a:p>
            <a:r>
              <a:rPr lang="en-US" sz="2200" b="1" u="sng" dirty="0">
                <a:latin typeface="Arial" panose="020B0604020202020204" pitchFamily="34" charset="0"/>
                <a:cs typeface="Arial" panose="020B0604020202020204" pitchFamily="34" charset="0"/>
              </a:rPr>
              <a:t>Example:</a:t>
            </a:r>
            <a:r>
              <a:rPr lang="en-US" sz="2200" b="1" dirty="0">
                <a:latin typeface="Arial" panose="020B0604020202020204" pitchFamily="34" charset="0"/>
                <a:cs typeface="Arial" panose="020B0604020202020204" pitchFamily="34" charset="0"/>
              </a:rPr>
              <a:t> (Qualitative variable) </a:t>
            </a:r>
            <a:r>
              <a:rPr lang="en-US" sz="2200" dirty="0">
                <a:latin typeface="Arial" panose="020B0604020202020204" pitchFamily="34" charset="0"/>
                <a:cs typeface="Arial" panose="020B0604020202020204" pitchFamily="34" charset="0"/>
              </a:rPr>
              <a:t>Make a frequency distribution of the </a:t>
            </a:r>
          </a:p>
          <a:p>
            <a:r>
              <a:rPr lang="en-US" sz="2200" dirty="0">
                <a:latin typeface="Arial" panose="020B0604020202020204" pitchFamily="34" charset="0"/>
                <a:cs typeface="Arial" panose="020B0604020202020204" pitchFamily="34" charset="0"/>
              </a:rPr>
              <a:t>qualitative variable 'class level' and make a bar graph and pie chart.</a:t>
            </a:r>
          </a:p>
          <a:p>
            <a:endParaRPr lang="en-US" sz="2200" dirty="0">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 Enter the variable into R</a:t>
            </a:r>
            <a:endParaRPr lang="en-US" sz="2200" dirty="0">
              <a:latin typeface="Arial" panose="020B0604020202020204" pitchFamily="34" charset="0"/>
              <a:cs typeface="Arial" panose="020B0604020202020204" pitchFamily="34" charset="0"/>
            </a:endParaRPr>
          </a:p>
          <a:p>
            <a:r>
              <a:rPr lang="en-US" sz="2200" dirty="0" err="1">
                <a:latin typeface="Arial" panose="020B0604020202020204" pitchFamily="34" charset="0"/>
                <a:cs typeface="Arial" panose="020B0604020202020204" pitchFamily="34" charset="0"/>
              </a:rPr>
              <a:t>classlevel</a:t>
            </a:r>
            <a:r>
              <a:rPr lang="en-US" sz="2200" dirty="0">
                <a:latin typeface="Arial" panose="020B0604020202020204" pitchFamily="34" charset="0"/>
                <a:cs typeface="Arial" panose="020B0604020202020204" pitchFamily="34" charset="0"/>
              </a:rPr>
              <a:t>=c("So","So","Jr","Fr","Jr","So","Jr","So","So","So","Sr","So","Jr","Jr",</a:t>
            </a:r>
          </a:p>
          <a:p>
            <a:r>
              <a:rPr lang="en-US" sz="2200" dirty="0">
                <a:latin typeface="Arial" panose="020B0604020202020204" pitchFamily="34" charset="0"/>
                <a:cs typeface="Arial" panose="020B0604020202020204" pitchFamily="34" charset="0"/>
              </a:rPr>
              <a:t>"Sr","Fr","Jr","Jr","So","Jr","Fr","Sr","Jr","So","Jr","Fr","Fr","Jr","Sr","So","Sr","Sr",</a:t>
            </a:r>
          </a:p>
          <a:p>
            <a:r>
              <a:rPr lang="en-US" sz="2200" dirty="0">
                <a:latin typeface="Arial" panose="020B0604020202020204" pitchFamily="34" charset="0"/>
                <a:cs typeface="Arial" panose="020B0604020202020204" pitchFamily="34" charset="0"/>
              </a:rPr>
              <a:t>"So","Jr","So","Sr","So","So","Fr","So")</a:t>
            </a:r>
          </a:p>
          <a:p>
            <a:endParaRPr lang="en-US" sz="2200" dirty="0">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 to make a frequency distribution 'table' of the variable </a:t>
            </a:r>
          </a:p>
          <a:p>
            <a:r>
              <a:rPr lang="en-US" sz="2200" dirty="0" err="1">
                <a:latin typeface="Arial" panose="020B0604020202020204" pitchFamily="34" charset="0"/>
                <a:cs typeface="Arial" panose="020B0604020202020204" pitchFamily="34" charset="0"/>
              </a:rPr>
              <a:t>disttab</a:t>
            </a:r>
            <a:r>
              <a:rPr lang="en-US" sz="2200" dirty="0">
                <a:latin typeface="Arial" panose="020B0604020202020204" pitchFamily="34" charset="0"/>
                <a:cs typeface="Arial" panose="020B0604020202020204" pitchFamily="34" charset="0"/>
              </a:rPr>
              <a:t>=table(</a:t>
            </a:r>
            <a:r>
              <a:rPr lang="en-US" sz="2200" dirty="0" err="1">
                <a:latin typeface="Arial" panose="020B0604020202020204" pitchFamily="34" charset="0"/>
                <a:cs typeface="Arial" panose="020B0604020202020204" pitchFamily="34" charset="0"/>
              </a:rPr>
              <a:t>classlevel</a:t>
            </a:r>
            <a:r>
              <a:rPr lang="en-US" sz="2200" dirty="0">
                <a:latin typeface="Arial" panose="020B0604020202020204" pitchFamily="34" charset="0"/>
                <a:cs typeface="Arial" panose="020B0604020202020204" pitchFamily="34" charset="0"/>
              </a:rPr>
              <a:t>)</a:t>
            </a:r>
          </a:p>
          <a:p>
            <a:endParaRPr lang="en-US" sz="2200" dirty="0">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 to see the frequency distribution table</a:t>
            </a:r>
          </a:p>
          <a:p>
            <a:r>
              <a:rPr lang="en-US" sz="2200" dirty="0" err="1">
                <a:latin typeface="Arial" panose="020B0604020202020204" pitchFamily="34" charset="0"/>
                <a:cs typeface="Arial" panose="020B0604020202020204" pitchFamily="34" charset="0"/>
              </a:rPr>
              <a:t>disttab</a:t>
            </a: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 to make a frequency bar graph</a:t>
            </a:r>
          </a:p>
          <a:p>
            <a:r>
              <a:rPr lang="en-US" sz="2200" dirty="0" err="1">
                <a:latin typeface="Arial" panose="020B0604020202020204" pitchFamily="34" charset="0"/>
                <a:cs typeface="Arial" panose="020B0604020202020204" pitchFamily="34" charset="0"/>
              </a:rPr>
              <a:t>barplot</a:t>
            </a:r>
            <a:r>
              <a:rPr lang="en-US" sz="2200" dirty="0">
                <a:latin typeface="Arial" panose="020B0604020202020204" pitchFamily="34" charset="0"/>
                <a:cs typeface="Arial" panose="020B0604020202020204" pitchFamily="34" charset="0"/>
              </a:rPr>
              <a:t>(</a:t>
            </a:r>
            <a:r>
              <a:rPr lang="en-US" sz="2200" dirty="0" err="1">
                <a:latin typeface="Arial" panose="020B0604020202020204" pitchFamily="34" charset="0"/>
                <a:cs typeface="Arial" panose="020B0604020202020204" pitchFamily="34" charset="0"/>
              </a:rPr>
              <a:t>disttab</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xlab</a:t>
            </a:r>
            <a:r>
              <a:rPr lang="en-US" sz="2200" dirty="0">
                <a:latin typeface="Arial" panose="020B0604020202020204" pitchFamily="34" charset="0"/>
                <a:cs typeface="Arial" panose="020B0604020202020204" pitchFamily="34" charset="0"/>
              </a:rPr>
              <a:t>="Class Level",</a:t>
            </a:r>
            <a:r>
              <a:rPr lang="en-US" sz="2200" dirty="0" err="1">
                <a:latin typeface="Arial" panose="020B0604020202020204" pitchFamily="34" charset="0"/>
                <a:cs typeface="Arial" panose="020B0604020202020204" pitchFamily="34" charset="0"/>
              </a:rPr>
              <a:t>ylab</a:t>
            </a:r>
            <a:r>
              <a:rPr lang="en-US" sz="2200" dirty="0">
                <a:latin typeface="Arial" panose="020B0604020202020204" pitchFamily="34" charset="0"/>
                <a:cs typeface="Arial" panose="020B0604020202020204" pitchFamily="34" charset="0"/>
              </a:rPr>
              <a:t>="Frequency") </a:t>
            </a:r>
          </a:p>
          <a:p>
            <a:endParaRPr lang="en-US" sz="2200" dirty="0">
              <a:latin typeface="Arial" panose="020B0604020202020204" pitchFamily="34" charset="0"/>
              <a:cs typeface="Arial" panose="020B0604020202020204" pitchFamily="34" charset="0"/>
            </a:endParaRPr>
          </a:p>
          <a:p>
            <a:r>
              <a:rPr lang="en-US" sz="2200" b="1" dirty="0">
                <a:latin typeface="Arial" panose="020B0604020202020204" pitchFamily="34" charset="0"/>
                <a:cs typeface="Arial" panose="020B0604020202020204" pitchFamily="34" charset="0"/>
              </a:rPr>
              <a:t># to make a pie chart</a:t>
            </a:r>
          </a:p>
          <a:p>
            <a:r>
              <a:rPr lang="en-US" sz="2200" dirty="0">
                <a:latin typeface="Arial" panose="020B0604020202020204" pitchFamily="34" charset="0"/>
                <a:cs typeface="Arial" panose="020B0604020202020204" pitchFamily="34" charset="0"/>
              </a:rPr>
              <a:t>pie(</a:t>
            </a:r>
            <a:r>
              <a:rPr lang="en-US" sz="2200" dirty="0" err="1">
                <a:latin typeface="Arial" panose="020B0604020202020204" pitchFamily="34" charset="0"/>
                <a:cs typeface="Arial" panose="020B0604020202020204" pitchFamily="34" charset="0"/>
              </a:rPr>
              <a:t>disttab</a:t>
            </a:r>
            <a:r>
              <a:rPr lang="en-US" sz="2200" dirty="0">
                <a:latin typeface="Arial" panose="020B0604020202020204" pitchFamily="34" charset="0"/>
                <a:cs typeface="Arial" panose="020B0604020202020204" pitchFamily="34" charset="0"/>
              </a:rPr>
              <a:t>)</a:t>
            </a:r>
          </a:p>
          <a:p>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8" name="Rectangle 2"/>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3"/>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59339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6334" y="367099"/>
            <a:ext cx="958255" cy="742648"/>
          </a:xfrm>
          <a:prstGeom prst="rect">
            <a:avLst/>
          </a:prstGeom>
        </p:spPr>
      </p:pic>
      <p:sp>
        <p:nvSpPr>
          <p:cNvPr id="8" name="Rectangle 2"/>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3"/>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788894" y="663388"/>
            <a:ext cx="10488706" cy="5632311"/>
          </a:xfrm>
          <a:prstGeom prst="rect">
            <a:avLst/>
          </a:prstGeom>
        </p:spPr>
        <p:txBody>
          <a:bodyPr wrap="square">
            <a:spAutoFit/>
          </a:bodyPr>
          <a:lstStyle/>
          <a:p>
            <a:r>
              <a:rPr lang="en-US" sz="2400" b="1" dirty="0">
                <a:latin typeface="Arial" panose="020B0604020202020204" pitchFamily="34" charset="0"/>
                <a:cs typeface="Arial" panose="020B0604020202020204" pitchFamily="34" charset="0"/>
              </a:rPr>
              <a:t>Example: (Discrete variables) </a:t>
            </a:r>
            <a:r>
              <a:rPr lang="en-US" sz="2400" dirty="0">
                <a:latin typeface="Arial" panose="020B0604020202020204" pitchFamily="34" charset="0"/>
                <a:cs typeface="Arial" panose="020B0604020202020204" pitchFamily="34" charset="0"/>
              </a:rPr>
              <a:t>Make a distribution for the discrete variable 'number of people' and plot a histogram. </a:t>
            </a:r>
          </a:p>
          <a:p>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 Enter the variable into R</a:t>
            </a:r>
          </a:p>
          <a:p>
            <a:r>
              <a:rPr lang="en-US" sz="2400" dirty="0" err="1">
                <a:latin typeface="Arial" panose="020B0604020202020204" pitchFamily="34" charset="0"/>
                <a:cs typeface="Arial" panose="020B0604020202020204" pitchFamily="34" charset="0"/>
              </a:rPr>
              <a:t>numberofpeople</a:t>
            </a:r>
            <a:r>
              <a:rPr lang="en-US" sz="2400" dirty="0">
                <a:latin typeface="Arial" panose="020B0604020202020204" pitchFamily="34" charset="0"/>
                <a:cs typeface="Arial" panose="020B0604020202020204" pitchFamily="34" charset="0"/>
              </a:rPr>
              <a:t>=c(2,5,2,1,1,2,3,4,1,4,4,2,1,4,3,3,7,1,2,2,3,4,2,2,5,2,5,1,3,2,5,2,1,3,3,2,2,3,3,6)</a:t>
            </a:r>
          </a:p>
          <a:p>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 to make a frequency distribution 'table' of the variable </a:t>
            </a:r>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disttab</a:t>
            </a:r>
            <a:r>
              <a:rPr lang="en-US" sz="2400" dirty="0">
                <a:latin typeface="Arial" panose="020B0604020202020204" pitchFamily="34" charset="0"/>
                <a:cs typeface="Arial" panose="020B0604020202020204" pitchFamily="34" charset="0"/>
              </a:rPr>
              <a:t>=table(</a:t>
            </a:r>
            <a:r>
              <a:rPr lang="en-US" sz="2400" dirty="0" err="1">
                <a:latin typeface="Arial" panose="020B0604020202020204" pitchFamily="34" charset="0"/>
                <a:cs typeface="Arial" panose="020B0604020202020204" pitchFamily="34" charset="0"/>
              </a:rPr>
              <a:t>numberofpeople</a:t>
            </a:r>
            <a:r>
              <a:rPr lang="en-US" sz="2400" dirty="0">
                <a:latin typeface="Arial" panose="020B0604020202020204" pitchFamily="34" charset="0"/>
                <a:cs typeface="Arial" panose="020B0604020202020204" pitchFamily="34" charset="0"/>
              </a:rPr>
              <a:t>)</a:t>
            </a:r>
          </a:p>
          <a:p>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#to see the frequency distribution table</a:t>
            </a:r>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disttab</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 to make a frequency histogram</a:t>
            </a:r>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barplot</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disttab,space</a:t>
            </a:r>
            <a:r>
              <a:rPr lang="en-US" sz="2400" dirty="0">
                <a:latin typeface="Arial" panose="020B0604020202020204" pitchFamily="34" charset="0"/>
                <a:cs typeface="Arial" panose="020B0604020202020204" pitchFamily="34" charset="0"/>
              </a:rPr>
              <a:t>=0)</a:t>
            </a:r>
          </a:p>
        </p:txBody>
      </p:sp>
    </p:spTree>
    <p:extLst>
      <p:ext uri="{BB962C8B-B14F-4D97-AF65-F5344CB8AC3E}">
        <p14:creationId xmlns:p14="http://schemas.microsoft.com/office/powerpoint/2010/main" val="6567572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9247" y="1290918"/>
            <a:ext cx="11135342" cy="4524315"/>
          </a:xfrm>
          <a:prstGeom prst="rect">
            <a:avLst/>
          </a:prstGeom>
        </p:spPr>
        <p:txBody>
          <a:bodyPr wrap="square">
            <a:spAutoFit/>
          </a:bodyPr>
          <a:lstStyle/>
          <a:p>
            <a:r>
              <a:rPr lang="en-US" sz="2400" b="1" dirty="0">
                <a:latin typeface="Arial" panose="020B0604020202020204" pitchFamily="34" charset="0"/>
                <a:cs typeface="Arial" panose="020B0604020202020204" pitchFamily="34" charset="0"/>
              </a:rPr>
              <a:t>Example: (Continuous variable) </a:t>
            </a:r>
            <a:r>
              <a:rPr lang="en-US" sz="2400" dirty="0">
                <a:latin typeface="Arial" panose="020B0604020202020204" pitchFamily="34" charset="0"/>
                <a:cs typeface="Arial" panose="020B0604020202020204" pitchFamily="34" charset="0"/>
              </a:rPr>
              <a:t>draw a stem-and-leaf plot for the continuous variable 'age'</a:t>
            </a:r>
          </a:p>
          <a:p>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 Enter the variable into R</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age=c(60, 58, 52, 58 ,59 ,58 ,51 ,61, 54 ,59 ,55 ,53, 44, 46 ,47 ,42 ,56 ,57 ,49 ,41 ,43)</a:t>
            </a:r>
          </a:p>
          <a:p>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 to plot a histogram</a:t>
            </a:r>
          </a:p>
          <a:p>
            <a:r>
              <a:rPr lang="en-US" sz="2400" dirty="0" err="1">
                <a:latin typeface="Arial" panose="020B0604020202020204" pitchFamily="34" charset="0"/>
                <a:cs typeface="Arial" panose="020B0604020202020204" pitchFamily="34" charset="0"/>
              </a:rPr>
              <a:t>hist</a:t>
            </a:r>
            <a:r>
              <a:rPr lang="en-US" sz="2400" dirty="0">
                <a:latin typeface="Arial" panose="020B0604020202020204" pitchFamily="34" charset="0"/>
                <a:cs typeface="Arial" panose="020B0604020202020204" pitchFamily="34" charset="0"/>
              </a:rPr>
              <a:t>(age)</a:t>
            </a:r>
          </a:p>
          <a:p>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 to plot stem-and-leaf plot</a:t>
            </a:r>
          </a:p>
          <a:p>
            <a:r>
              <a:rPr lang="en-US" sz="2400" dirty="0">
                <a:latin typeface="Arial" panose="020B0604020202020204" pitchFamily="34" charset="0"/>
                <a:cs typeface="Arial" panose="020B0604020202020204" pitchFamily="34" charset="0"/>
              </a:rPr>
              <a:t>stem(age)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6334" y="367099"/>
            <a:ext cx="958255" cy="742648"/>
          </a:xfrm>
          <a:prstGeom prst="rect">
            <a:avLst/>
          </a:prstGeom>
        </p:spPr>
      </p:pic>
    </p:spTree>
    <p:extLst>
      <p:ext uri="{BB962C8B-B14F-4D97-AF65-F5344CB8AC3E}">
        <p14:creationId xmlns:p14="http://schemas.microsoft.com/office/powerpoint/2010/main" val="29434649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09406" y="2808514"/>
            <a:ext cx="5308184" cy="923330"/>
          </a:xfrm>
          <a:prstGeom prst="rect">
            <a:avLst/>
          </a:prstGeom>
          <a:noFill/>
        </p:spPr>
        <p:txBody>
          <a:bodyPr wrap="none" rtlCol="0">
            <a:spAutoFit/>
          </a:bodyPr>
          <a:lstStyle/>
          <a:p>
            <a:r>
              <a:rPr lang="en-US" sz="5400" b="1" dirty="0">
                <a:solidFill>
                  <a:srgbClr val="FF0000"/>
                </a:solidFill>
                <a:latin typeface="Times New Roman" panose="02020603050405020304" pitchFamily="18" charset="0"/>
                <a:cs typeface="Times New Roman" panose="02020603050405020304" pitchFamily="18" charset="0"/>
              </a:rPr>
              <a:t>End of Chapter 2</a:t>
            </a:r>
          </a:p>
        </p:txBody>
      </p:sp>
    </p:spTree>
    <p:extLst>
      <p:ext uri="{BB962C8B-B14F-4D97-AF65-F5344CB8AC3E}">
        <p14:creationId xmlns:p14="http://schemas.microsoft.com/office/powerpoint/2010/main" val="1426276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1182397"/>
            <a:ext cx="8001000" cy="830997"/>
          </a:xfrm>
          <a:prstGeom prst="rect">
            <a:avLst/>
          </a:prstGeom>
          <a:solidFill>
            <a:schemeClr val="bg2"/>
          </a:solidFill>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b="1" dirty="0">
                <a:solidFill>
                  <a:schemeClr val="tx1"/>
                </a:solidFill>
                <a:latin typeface="Arial\"/>
                <a:cs typeface="Times New Roman" pitchFamily="18" charset="0"/>
              </a:rPr>
              <a:t>Definition: </a:t>
            </a:r>
            <a:r>
              <a:rPr lang="en-US" sz="2400" dirty="0">
                <a:solidFill>
                  <a:schemeClr val="tx1"/>
                </a:solidFill>
                <a:latin typeface="Arial\"/>
                <a:cs typeface="Times New Roman" pitchFamily="18" charset="0"/>
              </a:rPr>
              <a:t>Frequency distribution table shows data values and the number of times they occur.</a:t>
            </a:r>
          </a:p>
        </p:txBody>
      </p:sp>
      <mc:AlternateContent xmlns:mc="http://schemas.openxmlformats.org/markup-compatibility/2006" xmlns:a14="http://schemas.microsoft.com/office/drawing/2010/main">
        <mc:Choice Requires="a14">
          <p:sp>
            <p:nvSpPr>
              <p:cNvPr id="7" name="TextBox 6"/>
              <p:cNvSpPr txBox="1"/>
              <p:nvPr/>
            </p:nvSpPr>
            <p:spPr>
              <a:xfrm>
                <a:off x="1905000" y="4419596"/>
                <a:ext cx="6192253" cy="857222"/>
              </a:xfrm>
              <a:prstGeom prst="rect">
                <a:avLst/>
              </a:prstGeom>
              <a:noFill/>
              <a:ln>
                <a:noFill/>
              </a:ln>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b="1" dirty="0">
                    <a:solidFill>
                      <a:schemeClr val="tx1"/>
                    </a:solidFill>
                    <a:latin typeface="Arial\"/>
                    <a:cs typeface="Times New Roman" pitchFamily="18" charset="0"/>
                  </a:rPr>
                  <a:t>Relative frequency </a:t>
                </a:r>
                <a:r>
                  <a:rPr lang="en-US" sz="2400" dirty="0">
                    <a:solidFill>
                      <a:schemeClr val="tx1"/>
                    </a:solidFill>
                    <a:latin typeface="Arial\"/>
                    <a:cs typeface="Times New Roman" pitchFamily="18" charset="0"/>
                  </a:rPr>
                  <a:t>= </a:t>
                </a:r>
                <a14:m>
                  <m:oMath xmlns:m="http://schemas.openxmlformats.org/officeDocument/2006/math">
                    <m:f>
                      <m:fPr>
                        <m:ctrlPr>
                          <a:rPr lang="en-US" sz="3200" i="1" smtClean="0">
                            <a:solidFill>
                              <a:schemeClr val="tx1"/>
                            </a:solidFill>
                            <a:latin typeface="Cambria Math" panose="02040503050406030204" pitchFamily="18" charset="0"/>
                            <a:cs typeface="Times New Roman" pitchFamily="18" charset="0"/>
                          </a:rPr>
                        </m:ctrlPr>
                      </m:fPr>
                      <m:num>
                        <m:r>
                          <m:rPr>
                            <m:sty m:val="p"/>
                          </m:rPr>
                          <a:rPr lang="en-US" sz="3200" b="0" i="0" smtClean="0">
                            <a:solidFill>
                              <a:schemeClr val="tx1"/>
                            </a:solidFill>
                            <a:latin typeface="Cambria Math" panose="02040503050406030204" pitchFamily="18" charset="0"/>
                            <a:cs typeface="Times New Roman" pitchFamily="18" charset="0"/>
                          </a:rPr>
                          <m:t>Frequency</m:t>
                        </m:r>
                      </m:num>
                      <m:den>
                        <m:r>
                          <m:rPr>
                            <m:sty m:val="p"/>
                          </m:rPr>
                          <a:rPr lang="en-US" sz="3200" b="0" i="0" smtClean="0">
                            <a:solidFill>
                              <a:schemeClr val="tx1"/>
                            </a:solidFill>
                            <a:latin typeface="Cambria Math" panose="02040503050406030204" pitchFamily="18" charset="0"/>
                            <a:cs typeface="Times New Roman" pitchFamily="18" charset="0"/>
                          </a:rPr>
                          <m:t>Total</m:t>
                        </m:r>
                        <m:r>
                          <a:rPr lang="en-US" sz="3200" b="0" i="0" smtClean="0">
                            <a:solidFill>
                              <a:schemeClr val="tx1"/>
                            </a:solidFill>
                            <a:latin typeface="Cambria Math" panose="02040503050406030204" pitchFamily="18" charset="0"/>
                            <a:cs typeface="Times New Roman" pitchFamily="18" charset="0"/>
                          </a:rPr>
                          <m:t> </m:t>
                        </m:r>
                        <m:r>
                          <m:rPr>
                            <m:sty m:val="p"/>
                          </m:rPr>
                          <a:rPr lang="en-US" sz="3200" b="0" i="0" smtClean="0">
                            <a:solidFill>
                              <a:schemeClr val="tx1"/>
                            </a:solidFill>
                            <a:latin typeface="Cambria Math" panose="02040503050406030204" pitchFamily="18" charset="0"/>
                            <a:cs typeface="Times New Roman" pitchFamily="18" charset="0"/>
                          </a:rPr>
                          <m:t>frequency</m:t>
                        </m:r>
                      </m:den>
                    </m:f>
                  </m:oMath>
                </a14:m>
                <a:endParaRPr lang="en-US" sz="3200" dirty="0">
                  <a:solidFill>
                    <a:schemeClr val="tx1"/>
                  </a:solidFill>
                  <a:latin typeface="Arial\"/>
                  <a:cs typeface="Times New Roman" pitchFamily="18"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1905000" y="4419596"/>
                <a:ext cx="6192253" cy="857222"/>
              </a:xfrm>
              <a:prstGeom prst="rect">
                <a:avLst/>
              </a:prstGeom>
              <a:blipFill rotWithShape="0">
                <a:blip r:embed="rId2"/>
                <a:stretch>
                  <a:fillRect l="-1576"/>
                </a:stretch>
              </a:blipFill>
              <a:ln>
                <a:noFill/>
              </a:ln>
            </p:spPr>
            <p:txBody>
              <a:bodyPr/>
              <a:lstStyle/>
              <a:p>
                <a:r>
                  <a:rPr lang="en-US">
                    <a:noFill/>
                  </a:rPr>
                  <a:t> </a:t>
                </a:r>
              </a:p>
            </p:txBody>
          </p:sp>
        </mc:Fallback>
      </mc:AlternateContent>
      <p:sp>
        <p:nvSpPr>
          <p:cNvPr id="9" name="TextBox 8"/>
          <p:cNvSpPr txBox="1"/>
          <p:nvPr/>
        </p:nvSpPr>
        <p:spPr>
          <a:xfrm>
            <a:off x="1905000" y="2985662"/>
            <a:ext cx="7451559" cy="461665"/>
          </a:xfrm>
          <a:prstGeom prst="rect">
            <a:avLst/>
          </a:prstGeom>
          <a:noFill/>
          <a:ln>
            <a:noFill/>
          </a:ln>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b="1" dirty="0">
                <a:solidFill>
                  <a:schemeClr val="tx1"/>
                </a:solidFill>
                <a:latin typeface="Arial\"/>
                <a:cs typeface="Times New Roman" pitchFamily="18" charset="0"/>
              </a:rPr>
              <a:t>Frequency</a:t>
            </a:r>
            <a:r>
              <a:rPr lang="en-US" sz="2400" dirty="0">
                <a:solidFill>
                  <a:schemeClr val="tx1"/>
                </a:solidFill>
                <a:latin typeface="Arial\"/>
                <a:cs typeface="Times New Roman" pitchFamily="18" charset="0"/>
              </a:rPr>
              <a:t> is the count of times an item appears</a:t>
            </a:r>
          </a:p>
        </p:txBody>
      </p:sp>
      <p:sp>
        <p:nvSpPr>
          <p:cNvPr id="3" name="TextBox 2"/>
          <p:cNvSpPr txBox="1"/>
          <p:nvPr/>
        </p:nvSpPr>
        <p:spPr>
          <a:xfrm>
            <a:off x="7791719" y="4617374"/>
            <a:ext cx="3576620" cy="461665"/>
          </a:xfrm>
          <a:prstGeom prst="rect">
            <a:avLst/>
          </a:prstGeom>
          <a:noFill/>
        </p:spPr>
        <p:txBody>
          <a:bodyPr wrap="none" rtlCol="0">
            <a:spAutoFit/>
          </a:bodyPr>
          <a:lstStyle/>
          <a:p>
            <a:r>
              <a:rPr lang="en-US" sz="2400" dirty="0">
                <a:solidFill>
                  <a:srgbClr val="FF0000"/>
                </a:solidFill>
                <a:latin typeface="Arial" panose="020B0604020202020204" pitchFamily="34" charset="0"/>
                <a:cs typeface="Arial" panose="020B0604020202020204" pitchFamily="34" charset="0"/>
              </a:rPr>
              <a:t>which is like a probability</a:t>
            </a:r>
          </a:p>
        </p:txBody>
      </p:sp>
    </p:spTree>
    <p:extLst>
      <p:ext uri="{BB962C8B-B14F-4D97-AF65-F5344CB8AC3E}">
        <p14:creationId xmlns:p14="http://schemas.microsoft.com/office/powerpoint/2010/main" val="304428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p:bldP spid="9"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42097" y="2807368"/>
            <a:ext cx="8427307" cy="1107996"/>
          </a:xfrm>
          <a:prstGeom prst="rect">
            <a:avLst/>
          </a:prstGeom>
          <a:noFill/>
        </p:spPr>
        <p:txBody>
          <a:bodyPr wrap="none" rtlCol="0">
            <a:spAutoFit/>
          </a:bodyPr>
          <a:lstStyle/>
          <a:p>
            <a:r>
              <a:rPr lang="en-US" sz="6600" b="1" dirty="0">
                <a:solidFill>
                  <a:srgbClr val="FF0000"/>
                </a:solidFill>
                <a:latin typeface="Arial" panose="020B0604020202020204" pitchFamily="34" charset="0"/>
                <a:cs typeface="Arial" panose="020B0604020202020204" pitchFamily="34" charset="0"/>
              </a:rPr>
              <a:t>Qualitative variables</a:t>
            </a:r>
          </a:p>
        </p:txBody>
      </p:sp>
    </p:spTree>
    <p:extLst>
      <p:ext uri="{BB962C8B-B14F-4D97-AF65-F5344CB8AC3E}">
        <p14:creationId xmlns:p14="http://schemas.microsoft.com/office/powerpoint/2010/main" val="1804387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1618344"/>
            <a:ext cx="8305800" cy="1938992"/>
          </a:xfrm>
          <a:prstGeom prst="rect">
            <a:avLst/>
          </a:prstGeom>
          <a:noFill/>
        </p:spPr>
        <p:txBody>
          <a:bodyPr wrap="square" rtlCol="0">
            <a:spAutoFit/>
          </a:bodyPr>
          <a:lstStyle/>
          <a:p>
            <a:r>
              <a:rPr lang="en-US" sz="2400" b="1" dirty="0">
                <a:latin typeface="Arial\"/>
                <a:cs typeface="Times New Roman" pitchFamily="18" charset="0"/>
              </a:rPr>
              <a:t>Blood Type  </a:t>
            </a:r>
            <a:r>
              <a:rPr lang="en-US" sz="2400" dirty="0">
                <a:latin typeface="Arial\"/>
                <a:cs typeface="Times New Roman" pitchFamily="18" charset="0"/>
              </a:rPr>
              <a:t>A phlebotomist </a:t>
            </a:r>
          </a:p>
          <a:p>
            <a:r>
              <a:rPr lang="en-US" sz="2400" dirty="0">
                <a:latin typeface="Arial\"/>
                <a:cs typeface="Times New Roman" pitchFamily="18" charset="0"/>
              </a:rPr>
              <a:t>draws the blood of a random </a:t>
            </a:r>
          </a:p>
          <a:p>
            <a:r>
              <a:rPr lang="en-US" sz="2400" dirty="0">
                <a:latin typeface="Arial\"/>
                <a:cs typeface="Times New Roman" pitchFamily="18" charset="0"/>
              </a:rPr>
              <a:t>sample of 50 patients and </a:t>
            </a:r>
          </a:p>
          <a:p>
            <a:r>
              <a:rPr lang="en-US" sz="2400" dirty="0">
                <a:latin typeface="Arial\"/>
                <a:cs typeface="Times New Roman" pitchFamily="18" charset="0"/>
              </a:rPr>
              <a:t>determines their blood types</a:t>
            </a:r>
          </a:p>
          <a:p>
            <a:r>
              <a:rPr lang="en-US" sz="2400" dirty="0">
                <a:latin typeface="Arial\"/>
                <a:cs typeface="Times New Roman" pitchFamily="18" charset="0"/>
              </a:rPr>
              <a:t>as shown: </a:t>
            </a:r>
          </a:p>
        </p:txBody>
      </p:sp>
      <p:sp>
        <p:nvSpPr>
          <p:cNvPr id="4" name="TextBox 3"/>
          <p:cNvSpPr txBox="1"/>
          <p:nvPr/>
        </p:nvSpPr>
        <p:spPr>
          <a:xfrm>
            <a:off x="1752600" y="787295"/>
            <a:ext cx="1632284" cy="461665"/>
          </a:xfrm>
          <a:prstGeom prst="rect">
            <a:avLst/>
          </a:prstGeom>
          <a:solidFill>
            <a:schemeClr val="accent5">
              <a:lumMod val="20000"/>
              <a:lumOff val="80000"/>
            </a:schemeClr>
          </a:solidFill>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b="1" dirty="0">
                <a:solidFill>
                  <a:schemeClr val="tx1"/>
                </a:solidFill>
                <a:latin typeface="Arial\"/>
                <a:cs typeface="Times New Roman" pitchFamily="18" charset="0"/>
              </a:rPr>
              <a:t>Example :</a:t>
            </a:r>
          </a:p>
        </p:txBody>
      </p:sp>
      <p:graphicFrame>
        <p:nvGraphicFramePr>
          <p:cNvPr id="6" name="Table 5"/>
          <p:cNvGraphicFramePr>
            <a:graphicFrameLocks noGrp="1"/>
          </p:cNvGraphicFramePr>
          <p:nvPr>
            <p:extLst>
              <p:ext uri="{D42A27DB-BD31-4B8C-83A1-F6EECF244321}">
                <p14:modId xmlns:p14="http://schemas.microsoft.com/office/powerpoint/2010/main" val="224757479"/>
              </p:ext>
            </p:extLst>
          </p:nvPr>
        </p:nvGraphicFramePr>
        <p:xfrm>
          <a:off x="6057900" y="1756065"/>
          <a:ext cx="4419600" cy="4572000"/>
        </p:xfrm>
        <a:graphic>
          <a:graphicData uri="http://schemas.openxmlformats.org/drawingml/2006/table">
            <a:tbl>
              <a:tblPr firstRow="1" bandRow="1">
                <a:tableStyleId>{E8B1032C-EA38-4F05-BA0D-38AFFFC7BED3}</a:tableStyleId>
              </a:tblPr>
              <a:tblGrid>
                <a:gridCol w="883920">
                  <a:extLst>
                    <a:ext uri="{9D8B030D-6E8A-4147-A177-3AD203B41FA5}">
                      <a16:colId xmlns:a16="http://schemas.microsoft.com/office/drawing/2014/main" val="20000"/>
                    </a:ext>
                  </a:extLst>
                </a:gridCol>
                <a:gridCol w="883920">
                  <a:extLst>
                    <a:ext uri="{9D8B030D-6E8A-4147-A177-3AD203B41FA5}">
                      <a16:colId xmlns:a16="http://schemas.microsoft.com/office/drawing/2014/main" val="20001"/>
                    </a:ext>
                  </a:extLst>
                </a:gridCol>
                <a:gridCol w="883920">
                  <a:extLst>
                    <a:ext uri="{9D8B030D-6E8A-4147-A177-3AD203B41FA5}">
                      <a16:colId xmlns:a16="http://schemas.microsoft.com/office/drawing/2014/main" val="20002"/>
                    </a:ext>
                  </a:extLst>
                </a:gridCol>
                <a:gridCol w="883920">
                  <a:extLst>
                    <a:ext uri="{9D8B030D-6E8A-4147-A177-3AD203B41FA5}">
                      <a16:colId xmlns:a16="http://schemas.microsoft.com/office/drawing/2014/main" val="20003"/>
                    </a:ext>
                  </a:extLst>
                </a:gridCol>
                <a:gridCol w="883920">
                  <a:extLst>
                    <a:ext uri="{9D8B030D-6E8A-4147-A177-3AD203B41FA5}">
                      <a16:colId xmlns:a16="http://schemas.microsoft.com/office/drawing/2014/main" val="20004"/>
                    </a:ext>
                  </a:extLst>
                </a:gridCol>
              </a:tblGrid>
              <a:tr h="312420">
                <a:tc>
                  <a:txBody>
                    <a:bodyPr/>
                    <a:lstStyle/>
                    <a:p>
                      <a:pPr algn="ctr"/>
                      <a:r>
                        <a:rPr lang="en-US" sz="2400" b="0" dirty="0">
                          <a:latin typeface="Times New Roman" pitchFamily="18" charset="0"/>
                          <a:cs typeface="Times New Roman" pitchFamily="18" charset="0"/>
                        </a:rPr>
                        <a:t>O</a:t>
                      </a:r>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1"/>
                    </a:solidFill>
                  </a:tcPr>
                </a:tc>
                <a:tc>
                  <a:txBody>
                    <a:bodyPr/>
                    <a:lstStyle/>
                    <a:p>
                      <a:pPr algn="ctr"/>
                      <a:r>
                        <a:rPr lang="en-US" sz="2400" b="0" dirty="0">
                          <a:latin typeface="Times New Roman" pitchFamily="18" charset="0"/>
                          <a:cs typeface="Times New Roman" pitchFamily="18" charset="0"/>
                        </a:rPr>
                        <a:t>O</a:t>
                      </a:r>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1"/>
                    </a:solidFill>
                  </a:tcPr>
                </a:tc>
                <a:tc>
                  <a:txBody>
                    <a:bodyPr/>
                    <a:lstStyle/>
                    <a:p>
                      <a:pPr algn="ctr"/>
                      <a:r>
                        <a:rPr lang="en-US" sz="2400" b="0" dirty="0">
                          <a:latin typeface="Times New Roman" pitchFamily="18" charset="0"/>
                          <a:cs typeface="Times New Roman" pitchFamily="18" charset="0"/>
                        </a:rPr>
                        <a:t>A</a:t>
                      </a:r>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1"/>
                    </a:solidFill>
                  </a:tcPr>
                </a:tc>
                <a:tc>
                  <a:txBody>
                    <a:bodyPr/>
                    <a:lstStyle/>
                    <a:p>
                      <a:pPr algn="ctr"/>
                      <a:r>
                        <a:rPr lang="en-US" sz="2400" b="0" dirty="0">
                          <a:latin typeface="Times New Roman" pitchFamily="18" charset="0"/>
                          <a:cs typeface="Times New Roman" pitchFamily="18" charset="0"/>
                        </a:rPr>
                        <a:t>A</a:t>
                      </a:r>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1"/>
                    </a:solidFill>
                  </a:tcPr>
                </a:tc>
                <a:tc>
                  <a:txBody>
                    <a:bodyPr/>
                    <a:lstStyle/>
                    <a:p>
                      <a:pPr algn="ctr"/>
                      <a:r>
                        <a:rPr lang="en-US" sz="2400" b="0" dirty="0">
                          <a:latin typeface="Times New Roman" pitchFamily="18" charset="0"/>
                          <a:cs typeface="Times New Roman" pitchFamily="18" charset="0"/>
                        </a:rPr>
                        <a:t>O</a:t>
                      </a:r>
                    </a:p>
                  </a:txBody>
                  <a:tcP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12420">
                <a:tc>
                  <a:txBody>
                    <a:bodyPr/>
                    <a:lstStyle/>
                    <a:p>
                      <a:pPr algn="ctr"/>
                      <a:r>
                        <a:rPr lang="en-US" sz="2400" dirty="0">
                          <a:latin typeface="Times New Roman" pitchFamily="18" charset="0"/>
                          <a:cs typeface="Times New Roman" pitchFamily="18" charset="0"/>
                        </a:rPr>
                        <a:t>B</a:t>
                      </a: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B</a:t>
                      </a: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A</a:t>
                      </a: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25400" cmpd="sng">
                      <a:noFill/>
                    </a:lnT>
                    <a:lnB w="12700" cmpd="sng">
                      <a:noFill/>
                    </a:lnB>
                    <a:lnTlToBr w="12700" cmpd="sng">
                      <a:noFill/>
                      <a:prstDash val="solid"/>
                    </a:lnTlToBr>
                    <a:lnBlToTr w="12700" cmpd="sng">
                      <a:noFill/>
                      <a:prstDash val="solid"/>
                    </a:lnBlToTr>
                    <a:solidFill>
                      <a:schemeClr val="accent1">
                        <a:alpha val="20000"/>
                      </a:schemeClr>
                    </a:solidFill>
                  </a:tcPr>
                </a:tc>
                <a:extLst>
                  <a:ext uri="{0D108BD9-81ED-4DB2-BD59-A6C34878D82A}">
                    <a16:rowId xmlns:a16="http://schemas.microsoft.com/office/drawing/2014/main" val="10001"/>
                  </a:ext>
                </a:extLst>
              </a:tr>
              <a:tr h="312420">
                <a:tc>
                  <a:txBody>
                    <a:bodyPr/>
                    <a:lstStyle/>
                    <a:p>
                      <a:pPr algn="ctr"/>
                      <a:r>
                        <a:rPr lang="en-US" sz="2400" dirty="0">
                          <a:latin typeface="Times New Roman" pitchFamily="18" charset="0"/>
                          <a:cs typeface="Times New Roman" pitchFamily="18" charset="0"/>
                        </a:rPr>
                        <a:t>AB</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400" dirty="0">
                          <a:latin typeface="Times New Roman" pitchFamily="18" charset="0"/>
                          <a:cs typeface="Times New Roman" pitchFamily="18" charset="0"/>
                        </a:rPr>
                        <a:t>B</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400" dirty="0">
                          <a:latin typeface="Times New Roman" pitchFamily="18" charset="0"/>
                          <a:cs typeface="Times New Roman" pitchFamily="18" charset="0"/>
                        </a:rPr>
                        <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400" dirty="0">
                          <a:latin typeface="Times New Roman" pitchFamily="18" charset="0"/>
                          <a:cs typeface="Times New Roman" pitchFamily="18" charset="0"/>
                        </a:rPr>
                        <a:t>B</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400" dirty="0">
                          <a:latin typeface="Times New Roman" pitchFamily="18" charset="0"/>
                          <a:cs typeface="Times New Roman" pitchFamily="18" charset="0"/>
                        </a:rPr>
                        <a:t>AB</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2"/>
                  </a:ext>
                </a:extLst>
              </a:tr>
              <a:tr h="312420">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extLst>
                  <a:ext uri="{0D108BD9-81ED-4DB2-BD59-A6C34878D82A}">
                    <a16:rowId xmlns:a16="http://schemas.microsoft.com/office/drawing/2014/main" val="10003"/>
                  </a:ext>
                </a:extLst>
              </a:tr>
              <a:tr h="312420">
                <a:tc>
                  <a:txBody>
                    <a:bodyPr/>
                    <a:lstStyle/>
                    <a:p>
                      <a:pPr algn="ctr"/>
                      <a:r>
                        <a:rPr lang="en-US" sz="2400" dirty="0">
                          <a:latin typeface="Times New Roman" pitchFamily="18" charset="0"/>
                          <a:cs typeface="Times New Roman" pitchFamily="18" charset="0"/>
                        </a:rPr>
                        <a:t>AB</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400" dirty="0">
                          <a:latin typeface="Times New Roman" pitchFamily="18" charset="0"/>
                          <a:cs typeface="Times New Roman" pitchFamily="18" charset="0"/>
                        </a:rPr>
                        <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400" dirty="0">
                          <a:latin typeface="Times New Roman" pitchFamily="18" charset="0"/>
                          <a:cs typeface="Times New Roman" pitchFamily="18" charset="0"/>
                        </a:rPr>
                        <a:t>B</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400" dirty="0">
                          <a:latin typeface="Times New Roman" pitchFamily="18" charset="0"/>
                          <a:cs typeface="Times New Roman" pitchFamily="18" charset="0"/>
                        </a:rPr>
                        <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4"/>
                  </a:ext>
                </a:extLst>
              </a:tr>
              <a:tr h="312420">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extLst>
                  <a:ext uri="{0D108BD9-81ED-4DB2-BD59-A6C34878D82A}">
                    <a16:rowId xmlns:a16="http://schemas.microsoft.com/office/drawing/2014/main" val="10005"/>
                  </a:ext>
                </a:extLst>
              </a:tr>
              <a:tr h="312420">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400" dirty="0">
                          <a:latin typeface="Times New Roman" pitchFamily="18" charset="0"/>
                          <a:cs typeface="Times New Roman" pitchFamily="18" charset="0"/>
                        </a:rPr>
                        <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400" dirty="0">
                          <a:latin typeface="Times New Roman" pitchFamily="18" charset="0"/>
                          <a:cs typeface="Times New Roman" pitchFamily="18" charset="0"/>
                        </a:rPr>
                        <a:t>AB</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400" dirty="0">
                          <a:latin typeface="Times New Roman" pitchFamily="18" charset="0"/>
                          <a:cs typeface="Times New Roman" pitchFamily="18" charset="0"/>
                        </a:rPr>
                        <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6"/>
                  </a:ext>
                </a:extLst>
              </a:tr>
              <a:tr h="312420">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B</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extLst>
                  <a:ext uri="{0D108BD9-81ED-4DB2-BD59-A6C34878D82A}">
                    <a16:rowId xmlns:a16="http://schemas.microsoft.com/office/drawing/2014/main" val="10007"/>
                  </a:ext>
                </a:extLst>
              </a:tr>
              <a:tr h="312420">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400" dirty="0">
                          <a:latin typeface="Times New Roman" pitchFamily="18" charset="0"/>
                          <a:cs typeface="Times New Roman" pitchFamily="18" charset="0"/>
                        </a:rPr>
                        <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8"/>
                  </a:ext>
                </a:extLst>
              </a:tr>
              <a:tr h="312420">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tc>
                  <a:txBody>
                    <a:bodyPr/>
                    <a:lstStyle/>
                    <a:p>
                      <a:pPr algn="ctr"/>
                      <a:r>
                        <a:rPr lang="en-US" sz="2400" dirty="0">
                          <a:latin typeface="Times New Roman" pitchFamily="18" charset="0"/>
                          <a:cs typeface="Times New Roman" pitchFamily="18" charset="0"/>
                        </a:rPr>
                        <a:t>O</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alpha val="20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24636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1089660"/>
            <a:ext cx="6553200" cy="461665"/>
          </a:xfrm>
          <a:prstGeom prst="rect">
            <a:avLst/>
          </a:prstGeom>
          <a:noFill/>
        </p:spPr>
        <p:txBody>
          <a:bodyPr wrap="square" rtlCol="0">
            <a:spAutoFit/>
          </a:bodyPr>
          <a:lstStyle/>
          <a:p>
            <a:r>
              <a:rPr lang="en-US" sz="2400" b="1" dirty="0">
                <a:solidFill>
                  <a:srgbClr val="002060"/>
                </a:solidFill>
                <a:latin typeface="Times New Roman" pitchFamily="18" charset="0"/>
                <a:cs typeface="Times New Roman" pitchFamily="18" charset="0"/>
              </a:rPr>
              <a:t>(a) Construct a frequency distribution table</a:t>
            </a:r>
          </a:p>
        </p:txBody>
      </p:sp>
      <p:sp>
        <p:nvSpPr>
          <p:cNvPr id="3" name="TextBox 2"/>
          <p:cNvSpPr txBox="1"/>
          <p:nvPr/>
        </p:nvSpPr>
        <p:spPr>
          <a:xfrm>
            <a:off x="1905000" y="1550443"/>
            <a:ext cx="6934200" cy="461665"/>
          </a:xfrm>
          <a:prstGeom prst="rect">
            <a:avLst/>
          </a:prstGeom>
          <a:noFill/>
        </p:spPr>
        <p:txBody>
          <a:bodyPr wrap="square" rtlCol="0">
            <a:spAutoFit/>
          </a:bodyPr>
          <a:lstStyle/>
          <a:p>
            <a:r>
              <a:rPr lang="en-US" sz="2400" b="1" dirty="0">
                <a:solidFill>
                  <a:schemeClr val="accent6">
                    <a:lumMod val="75000"/>
                  </a:schemeClr>
                </a:solidFill>
                <a:latin typeface="Times New Roman" pitchFamily="18" charset="0"/>
                <a:cs typeface="Times New Roman" pitchFamily="18" charset="0"/>
              </a:rPr>
              <a:t>(b) Construct a relative frequency distribution table</a:t>
            </a:r>
          </a:p>
        </p:txBody>
      </p:sp>
      <p:graphicFrame>
        <p:nvGraphicFramePr>
          <p:cNvPr id="4" name="Table 3"/>
          <p:cNvGraphicFramePr>
            <a:graphicFrameLocks noGrp="1"/>
          </p:cNvGraphicFramePr>
          <p:nvPr>
            <p:extLst>
              <p:ext uri="{D42A27DB-BD31-4B8C-83A1-F6EECF244321}">
                <p14:modId xmlns:p14="http://schemas.microsoft.com/office/powerpoint/2010/main" val="4065214924"/>
              </p:ext>
            </p:extLst>
          </p:nvPr>
        </p:nvGraphicFramePr>
        <p:xfrm>
          <a:off x="1543050" y="2467526"/>
          <a:ext cx="6780529" cy="3108960"/>
        </p:xfrm>
        <a:graphic>
          <a:graphicData uri="http://schemas.openxmlformats.org/drawingml/2006/table">
            <a:tbl>
              <a:tblPr firstRow="1" bandRow="1">
                <a:tableStyleId>{E8B1032C-EA38-4F05-BA0D-38AFFFC7BED3}</a:tableStyleId>
              </a:tblPr>
              <a:tblGrid>
                <a:gridCol w="1749468">
                  <a:extLst>
                    <a:ext uri="{9D8B030D-6E8A-4147-A177-3AD203B41FA5}">
                      <a16:colId xmlns:a16="http://schemas.microsoft.com/office/drawing/2014/main" val="20000"/>
                    </a:ext>
                  </a:extLst>
                </a:gridCol>
                <a:gridCol w="1650189">
                  <a:extLst>
                    <a:ext uri="{9D8B030D-6E8A-4147-A177-3AD203B41FA5}">
                      <a16:colId xmlns:a16="http://schemas.microsoft.com/office/drawing/2014/main" val="3877073365"/>
                    </a:ext>
                  </a:extLst>
                </a:gridCol>
                <a:gridCol w="1690436">
                  <a:extLst>
                    <a:ext uri="{9D8B030D-6E8A-4147-A177-3AD203B41FA5}">
                      <a16:colId xmlns:a16="http://schemas.microsoft.com/office/drawing/2014/main" val="20001"/>
                    </a:ext>
                  </a:extLst>
                </a:gridCol>
                <a:gridCol w="1690436">
                  <a:extLst>
                    <a:ext uri="{9D8B030D-6E8A-4147-A177-3AD203B41FA5}">
                      <a16:colId xmlns:a16="http://schemas.microsoft.com/office/drawing/2014/main" val="20002"/>
                    </a:ext>
                  </a:extLst>
                </a:gridCol>
              </a:tblGrid>
              <a:tr h="370840">
                <a:tc>
                  <a:txBody>
                    <a:bodyPr/>
                    <a:lstStyle/>
                    <a:p>
                      <a:pPr algn="ctr"/>
                      <a:r>
                        <a:rPr lang="en-US" sz="2400" dirty="0">
                          <a:latin typeface="Times New Roman" pitchFamily="18" charset="0"/>
                          <a:cs typeface="Times New Roman" pitchFamily="18" charset="0"/>
                        </a:rPr>
                        <a:t>Blood type</a:t>
                      </a:r>
                    </a:p>
                  </a:txBody>
                  <a:tcPr/>
                </a:tc>
                <a:tc>
                  <a:txBody>
                    <a:bodyPr/>
                    <a:lstStyle/>
                    <a:p>
                      <a:pPr algn="ctr"/>
                      <a:r>
                        <a:rPr lang="en-US" sz="2400" dirty="0">
                          <a:latin typeface="Times New Roman" pitchFamily="18" charset="0"/>
                          <a:cs typeface="Times New Roman" pitchFamily="18" charset="0"/>
                        </a:rPr>
                        <a:t>Tally</a:t>
                      </a:r>
                    </a:p>
                  </a:txBody>
                  <a:tcPr/>
                </a:tc>
                <a:tc>
                  <a:txBody>
                    <a:bodyPr/>
                    <a:lstStyle/>
                    <a:p>
                      <a:pPr algn="ctr"/>
                      <a:r>
                        <a:rPr lang="en-US" sz="2400" dirty="0">
                          <a:latin typeface="Times New Roman" pitchFamily="18" charset="0"/>
                          <a:cs typeface="Times New Roman" pitchFamily="18" charset="0"/>
                        </a:rPr>
                        <a:t>Frequency</a:t>
                      </a:r>
                    </a:p>
                  </a:txBody>
                  <a:tcPr/>
                </a:tc>
                <a:tc>
                  <a:txBody>
                    <a:bodyPr/>
                    <a:lstStyle/>
                    <a:p>
                      <a:pPr algn="ctr"/>
                      <a:r>
                        <a:rPr lang="en-US" sz="2400" dirty="0">
                          <a:latin typeface="Times New Roman" pitchFamily="18" charset="0"/>
                          <a:cs typeface="Times New Roman" pitchFamily="18" charset="0"/>
                        </a:rPr>
                        <a:t>Relative frequency</a:t>
                      </a:r>
                    </a:p>
                  </a:txBody>
                  <a:tcPr/>
                </a:tc>
                <a:extLst>
                  <a:ext uri="{0D108BD9-81ED-4DB2-BD59-A6C34878D82A}">
                    <a16:rowId xmlns:a16="http://schemas.microsoft.com/office/drawing/2014/main" val="10000"/>
                  </a:ext>
                </a:extLst>
              </a:tr>
              <a:tr h="370840">
                <a:tc>
                  <a:txBody>
                    <a:bodyPr/>
                    <a:lstStyle/>
                    <a:p>
                      <a:pPr algn="ctr"/>
                      <a:r>
                        <a:rPr lang="en-US" sz="2400" dirty="0">
                          <a:latin typeface="Times New Roman" pitchFamily="18" charset="0"/>
                          <a:cs typeface="Times New Roman" pitchFamily="18" charset="0"/>
                        </a:rPr>
                        <a: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strike="sngStrike" dirty="0">
                          <a:latin typeface="Arial\"/>
                          <a:cs typeface="Times New Roman" pitchFamily="18" charset="0"/>
                        </a:rPr>
                        <a:t>||||</a:t>
                      </a:r>
                      <a:r>
                        <a:rPr lang="en-US" sz="2400" strike="noStrike" dirty="0">
                          <a:latin typeface="Arial\"/>
                          <a:cs typeface="Times New Roman" pitchFamily="18" charset="0"/>
                        </a:rPr>
                        <a:t> </a:t>
                      </a:r>
                      <a:r>
                        <a:rPr lang="en-US" sz="2400" strike="sngStrike" dirty="0">
                          <a:latin typeface="Arial\"/>
                          <a:cs typeface="Times New Roman" pitchFamily="18" charset="0"/>
                        </a:rPr>
                        <a:t>||||</a:t>
                      </a:r>
                      <a:r>
                        <a:rPr lang="en-US" sz="2400" strike="noStrike" dirty="0">
                          <a:latin typeface="Arial\"/>
                          <a:cs typeface="Times New Roman" pitchFamily="18" charset="0"/>
                        </a:rPr>
                        <a:t> </a:t>
                      </a:r>
                    </a:p>
                  </a:txBody>
                  <a:tcPr/>
                </a:tc>
                <a:tc>
                  <a:txBody>
                    <a:bodyPr/>
                    <a:lstStyle/>
                    <a:p>
                      <a:pPr algn="ctr"/>
                      <a:r>
                        <a:rPr lang="en-US" sz="2400" dirty="0">
                          <a:latin typeface="Times New Roman" pitchFamily="18" charset="0"/>
                          <a:cs typeface="Times New Roman" pitchFamily="18" charset="0"/>
                        </a:rPr>
                        <a:t>10</a:t>
                      </a:r>
                    </a:p>
                  </a:txBody>
                  <a:tcPr/>
                </a:tc>
                <a:tc>
                  <a:txBody>
                    <a:bodyPr/>
                    <a:lstStyle/>
                    <a:p>
                      <a:pPr algn="ctr"/>
                      <a:r>
                        <a:rPr lang="en-US" sz="2400" dirty="0">
                          <a:latin typeface="Times New Roman" pitchFamily="18" charset="0"/>
                          <a:cs typeface="Times New Roman" pitchFamily="18" charset="0"/>
                        </a:rPr>
                        <a:t>10/50=0.2</a:t>
                      </a:r>
                    </a:p>
                  </a:txBody>
                  <a:tcPr/>
                </a:tc>
                <a:extLst>
                  <a:ext uri="{0D108BD9-81ED-4DB2-BD59-A6C34878D82A}">
                    <a16:rowId xmlns:a16="http://schemas.microsoft.com/office/drawing/2014/main" val="10001"/>
                  </a:ext>
                </a:extLst>
              </a:tr>
              <a:tr h="370840">
                <a:tc>
                  <a:txBody>
                    <a:bodyPr/>
                    <a:lstStyle/>
                    <a:p>
                      <a:pPr algn="ctr"/>
                      <a:r>
                        <a:rPr lang="en-US" sz="2400" dirty="0">
                          <a:latin typeface="Times New Roman" pitchFamily="18" charset="0"/>
                          <a:cs typeface="Times New Roman" pitchFamily="18" charset="0"/>
                        </a:rPr>
                        <a:t>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strike="sngStrike" dirty="0">
                          <a:latin typeface="Arial\"/>
                          <a:cs typeface="Times New Roman" pitchFamily="18" charset="0"/>
                        </a:rPr>
                        <a:t>||||</a:t>
                      </a:r>
                      <a:r>
                        <a:rPr lang="en-US" sz="2400" strike="noStrike" dirty="0">
                          <a:latin typeface="Arial\"/>
                          <a:cs typeface="Times New Roman" pitchFamily="18" charset="0"/>
                        </a:rPr>
                        <a:t> </a:t>
                      </a:r>
                      <a:r>
                        <a:rPr lang="en-US" sz="2400" strike="sngStrike" dirty="0">
                          <a:latin typeface="Arial\"/>
                          <a:cs typeface="Times New Roman" pitchFamily="18" charset="0"/>
                        </a:rPr>
                        <a:t>||||</a:t>
                      </a:r>
                      <a:r>
                        <a:rPr lang="en-US" sz="2400" strike="noStrike" dirty="0">
                          <a:latin typeface="Arial\"/>
                          <a:cs typeface="Times New Roman" pitchFamily="18" charset="0"/>
                        </a:rPr>
                        <a:t> ||</a:t>
                      </a:r>
                    </a:p>
                  </a:txBody>
                  <a:tcPr/>
                </a:tc>
                <a:tc>
                  <a:txBody>
                    <a:bodyPr/>
                    <a:lstStyle/>
                    <a:p>
                      <a:pPr algn="ctr"/>
                      <a:r>
                        <a:rPr lang="en-US" sz="2400" dirty="0">
                          <a:latin typeface="Times New Roman" pitchFamily="18" charset="0"/>
                          <a:cs typeface="Times New Roman" pitchFamily="18" charset="0"/>
                        </a:rPr>
                        <a:t>12</a:t>
                      </a:r>
                    </a:p>
                  </a:txBody>
                  <a:tcPr/>
                </a:tc>
                <a:tc>
                  <a:txBody>
                    <a:bodyPr/>
                    <a:lstStyle/>
                    <a:p>
                      <a:pPr algn="ctr"/>
                      <a:r>
                        <a:rPr lang="en-US" sz="2400" dirty="0">
                          <a:latin typeface="Times New Roman" pitchFamily="18" charset="0"/>
                          <a:cs typeface="Times New Roman" pitchFamily="18" charset="0"/>
                        </a:rPr>
                        <a:t>12/50=0.24</a:t>
                      </a:r>
                    </a:p>
                  </a:txBody>
                  <a:tcPr/>
                </a:tc>
                <a:extLst>
                  <a:ext uri="{0D108BD9-81ED-4DB2-BD59-A6C34878D82A}">
                    <a16:rowId xmlns:a16="http://schemas.microsoft.com/office/drawing/2014/main" val="10002"/>
                  </a:ext>
                </a:extLst>
              </a:tr>
              <a:tr h="370840">
                <a:tc>
                  <a:txBody>
                    <a:bodyPr/>
                    <a:lstStyle/>
                    <a:p>
                      <a:pPr algn="ctr"/>
                      <a:r>
                        <a:rPr lang="en-US" sz="2400" dirty="0">
                          <a:latin typeface="Times New Roman" pitchFamily="18" charset="0"/>
                          <a:cs typeface="Times New Roman" pitchFamily="18" charset="0"/>
                        </a:rPr>
                        <a:t>AB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strike="sngStrike" dirty="0">
                          <a:latin typeface="Arial\"/>
                          <a:cs typeface="Times New Roman" pitchFamily="18" charset="0"/>
                        </a:rPr>
                        <a:t>||||</a:t>
                      </a:r>
                      <a:r>
                        <a:rPr lang="en-US" sz="2400" strike="noStrike" dirty="0">
                          <a:latin typeface="Arial\"/>
                          <a:cs typeface="Times New Roman" pitchFamily="18" charset="0"/>
                        </a:rPr>
                        <a:t> </a:t>
                      </a:r>
                      <a:r>
                        <a:rPr lang="en-US" sz="2400" strike="sngStrike" dirty="0">
                          <a:latin typeface="Arial\"/>
                          <a:cs typeface="Times New Roman" pitchFamily="18" charset="0"/>
                        </a:rPr>
                        <a:t>||||</a:t>
                      </a:r>
                      <a:r>
                        <a:rPr lang="en-US" sz="2400" strike="noStrike" dirty="0">
                          <a:latin typeface="Arial\"/>
                          <a:cs typeface="Times New Roman" pitchFamily="18" charset="0"/>
                        </a:rPr>
                        <a:t> </a:t>
                      </a:r>
                      <a:r>
                        <a:rPr lang="en-US" sz="2400" strike="sngStrike" dirty="0">
                          <a:latin typeface="Arial\"/>
                          <a:cs typeface="Times New Roman" pitchFamily="18" charset="0"/>
                        </a:rPr>
                        <a:t>||||</a:t>
                      </a:r>
                      <a:r>
                        <a:rPr lang="en-US" sz="2400" strike="noStrike" dirty="0">
                          <a:latin typeface="Arial\"/>
                          <a:cs typeface="Times New Roman" pitchFamily="18" charset="0"/>
                        </a:rPr>
                        <a:t> |||</a:t>
                      </a:r>
                    </a:p>
                  </a:txBody>
                  <a:tcPr/>
                </a:tc>
                <a:tc>
                  <a:txBody>
                    <a:bodyPr/>
                    <a:lstStyle/>
                    <a:p>
                      <a:pPr algn="ctr"/>
                      <a:r>
                        <a:rPr lang="en-US" sz="2400" dirty="0">
                          <a:latin typeface="Times New Roman" pitchFamily="18" charset="0"/>
                          <a:cs typeface="Times New Roman" pitchFamily="18" charset="0"/>
                        </a:rPr>
                        <a:t>18</a:t>
                      </a:r>
                    </a:p>
                  </a:txBody>
                  <a:tcPr/>
                </a:tc>
                <a:tc>
                  <a:txBody>
                    <a:bodyPr/>
                    <a:lstStyle/>
                    <a:p>
                      <a:pPr algn="ctr"/>
                      <a:r>
                        <a:rPr lang="en-US" sz="2400" dirty="0">
                          <a:latin typeface="Times New Roman" pitchFamily="18" charset="0"/>
                          <a:cs typeface="Times New Roman" pitchFamily="18" charset="0"/>
                        </a:rPr>
                        <a:t>18/50=0.36</a:t>
                      </a:r>
                    </a:p>
                  </a:txBody>
                  <a:tcPr/>
                </a:tc>
                <a:extLst>
                  <a:ext uri="{0D108BD9-81ED-4DB2-BD59-A6C34878D82A}">
                    <a16:rowId xmlns:a16="http://schemas.microsoft.com/office/drawing/2014/main" val="10003"/>
                  </a:ext>
                </a:extLst>
              </a:tr>
              <a:tr h="370840">
                <a:tc>
                  <a:txBody>
                    <a:bodyPr/>
                    <a:lstStyle/>
                    <a:p>
                      <a:pPr algn="ctr"/>
                      <a:r>
                        <a:rPr lang="en-US" sz="2400" dirty="0">
                          <a:latin typeface="Times New Roman" pitchFamily="18" charset="0"/>
                          <a:cs typeface="Times New Roman" pitchFamily="18" charset="0"/>
                        </a:rPr>
                        <a:t>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strike="sngStrike" dirty="0">
                          <a:latin typeface="Arial\"/>
                          <a:cs typeface="Times New Roman" pitchFamily="18" charset="0"/>
                        </a:rPr>
                        <a:t>||||</a:t>
                      </a:r>
                      <a:r>
                        <a:rPr lang="en-US" sz="2400" strike="noStrike" dirty="0">
                          <a:latin typeface="Arial\"/>
                          <a:cs typeface="Times New Roman" pitchFamily="18" charset="0"/>
                        </a:rPr>
                        <a:t> </a:t>
                      </a:r>
                      <a:r>
                        <a:rPr lang="en-US" sz="2400" strike="sngStrike" dirty="0">
                          <a:latin typeface="Arial\"/>
                          <a:cs typeface="Times New Roman" pitchFamily="18" charset="0"/>
                        </a:rPr>
                        <a:t>||||</a:t>
                      </a:r>
                      <a:r>
                        <a:rPr lang="en-US" sz="2400" strike="noStrike" dirty="0">
                          <a:latin typeface="Arial\"/>
                          <a:cs typeface="Times New Roman" pitchFamily="18" charset="0"/>
                        </a:rPr>
                        <a:t> </a:t>
                      </a:r>
                    </a:p>
                  </a:txBody>
                  <a:tcPr/>
                </a:tc>
                <a:tc>
                  <a:txBody>
                    <a:bodyPr/>
                    <a:lstStyle/>
                    <a:p>
                      <a:pPr algn="ctr"/>
                      <a:r>
                        <a:rPr lang="en-US" sz="2400" dirty="0">
                          <a:latin typeface="Times New Roman" pitchFamily="18" charset="0"/>
                          <a:cs typeface="Times New Roman" pitchFamily="18" charset="0"/>
                        </a:rPr>
                        <a:t>10</a:t>
                      </a:r>
                    </a:p>
                  </a:txBody>
                  <a:tcPr/>
                </a:tc>
                <a:tc>
                  <a:txBody>
                    <a:bodyPr/>
                    <a:lstStyle/>
                    <a:p>
                      <a:pPr algn="ctr"/>
                      <a:r>
                        <a:rPr lang="en-US" sz="2400" dirty="0">
                          <a:latin typeface="Times New Roman" pitchFamily="18" charset="0"/>
                          <a:cs typeface="Times New Roman" pitchFamily="18" charset="0"/>
                        </a:rPr>
                        <a:t>10/50=0.2</a:t>
                      </a:r>
                    </a:p>
                  </a:txBody>
                  <a:tcPr/>
                </a:tc>
                <a:extLst>
                  <a:ext uri="{0D108BD9-81ED-4DB2-BD59-A6C34878D82A}">
                    <a16:rowId xmlns:a16="http://schemas.microsoft.com/office/drawing/2014/main" val="10004"/>
                  </a:ext>
                </a:extLst>
              </a:tr>
              <a:tr h="370840">
                <a:tc>
                  <a:txBody>
                    <a:bodyPr/>
                    <a:lstStyle/>
                    <a:p>
                      <a:pPr algn="ctr"/>
                      <a:r>
                        <a:rPr lang="en-US" sz="2400" b="1" dirty="0">
                          <a:latin typeface="Times New Roman" pitchFamily="18" charset="0"/>
                          <a:cs typeface="Times New Roman" pitchFamily="18" charset="0"/>
                        </a:rPr>
                        <a:t>Total</a:t>
                      </a:r>
                    </a:p>
                  </a:txBody>
                  <a:tcPr/>
                </a:tc>
                <a:tc>
                  <a:txBody>
                    <a:bodyPr/>
                    <a:lstStyle/>
                    <a:p>
                      <a:pPr algn="ctr"/>
                      <a:endParaRPr lang="en-US" sz="2400" b="1" dirty="0">
                        <a:latin typeface="Times New Roman" pitchFamily="18" charset="0"/>
                        <a:cs typeface="Times New Roman" pitchFamily="18" charset="0"/>
                      </a:endParaRPr>
                    </a:p>
                  </a:txBody>
                  <a:tcPr/>
                </a:tc>
                <a:tc>
                  <a:txBody>
                    <a:bodyPr/>
                    <a:lstStyle/>
                    <a:p>
                      <a:pPr algn="ctr"/>
                      <a:r>
                        <a:rPr lang="en-US" sz="2400" b="1" dirty="0">
                          <a:latin typeface="Times New Roman" pitchFamily="18" charset="0"/>
                          <a:cs typeface="Times New Roman" pitchFamily="18" charset="0"/>
                        </a:rPr>
                        <a:t>50</a:t>
                      </a:r>
                    </a:p>
                  </a:txBody>
                  <a:tcPr/>
                </a:tc>
                <a:tc>
                  <a:txBody>
                    <a:bodyPr/>
                    <a:lstStyle/>
                    <a:p>
                      <a:pPr algn="ctr"/>
                      <a:r>
                        <a:rPr lang="en-US" sz="2400" b="1" dirty="0">
                          <a:latin typeface="Times New Roman" pitchFamily="18" charset="0"/>
                          <a:cs typeface="Times New Roman" pitchFamily="18" charset="0"/>
                        </a:rPr>
                        <a:t>1</a:t>
                      </a:r>
                    </a:p>
                  </a:txBody>
                  <a:tcPr/>
                </a:tc>
                <a:extLst>
                  <a:ext uri="{0D108BD9-81ED-4DB2-BD59-A6C34878D82A}">
                    <a16:rowId xmlns:a16="http://schemas.microsoft.com/office/drawing/2014/main" val="10005"/>
                  </a:ext>
                </a:extLst>
              </a:tr>
            </a:tbl>
          </a:graphicData>
        </a:graphic>
      </p:graphicFrame>
      <p:sp>
        <p:nvSpPr>
          <p:cNvPr id="8" name="Rectangle 7"/>
          <p:cNvSpPr/>
          <p:nvPr/>
        </p:nvSpPr>
        <p:spPr>
          <a:xfrm>
            <a:off x="6651465" y="2381150"/>
            <a:ext cx="2264473" cy="32817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8877838" y="155544"/>
            <a:ext cx="3086636" cy="3205842"/>
          </a:xfrm>
          <a:prstGeom prst="rect">
            <a:avLst/>
          </a:prstGeom>
        </p:spPr>
      </p:pic>
    </p:spTree>
    <p:extLst>
      <p:ext uri="{BB962C8B-B14F-4D97-AF65-F5344CB8AC3E}">
        <p14:creationId xmlns:p14="http://schemas.microsoft.com/office/powerpoint/2010/main" val="420799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1"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ox(in)">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xit" presetSubtype="10" fill="hold" grpId="1" nodeType="clickEffect">
                                  <p:stCondLst>
                                    <p:cond delay="0"/>
                                  </p:stCondLst>
                                  <p:childTnLst>
                                    <p:animEffect transition="out" filter="blinds(horizontal)">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8"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18072691"/>
              </p:ext>
            </p:extLst>
          </p:nvPr>
        </p:nvGraphicFramePr>
        <p:xfrm>
          <a:off x="1905000" y="2249902"/>
          <a:ext cx="3810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137328" y="845718"/>
            <a:ext cx="6553200" cy="461665"/>
          </a:xfrm>
          <a:prstGeom prst="rect">
            <a:avLst/>
          </a:prstGeom>
          <a:noFill/>
        </p:spPr>
        <p:txBody>
          <a:bodyPr wrap="square" rtlCol="0">
            <a:spAutoFit/>
          </a:bodyPr>
          <a:lstStyle/>
          <a:p>
            <a:r>
              <a:rPr lang="en-US" sz="2400" b="1" dirty="0">
                <a:solidFill>
                  <a:srgbClr val="002060"/>
                </a:solidFill>
                <a:latin typeface="Arial\"/>
                <a:cs typeface="Times New Roman" pitchFamily="18" charset="0"/>
              </a:rPr>
              <a:t>(c) Construct a frequency bar graph</a:t>
            </a:r>
          </a:p>
        </p:txBody>
      </p:sp>
      <p:sp>
        <p:nvSpPr>
          <p:cNvPr id="4" name="TextBox 3"/>
          <p:cNvSpPr txBox="1"/>
          <p:nvPr/>
        </p:nvSpPr>
        <p:spPr>
          <a:xfrm>
            <a:off x="1137328" y="1467668"/>
            <a:ext cx="6705600" cy="461665"/>
          </a:xfrm>
          <a:prstGeom prst="rect">
            <a:avLst/>
          </a:prstGeom>
          <a:noFill/>
        </p:spPr>
        <p:txBody>
          <a:bodyPr wrap="square" rtlCol="0">
            <a:spAutoFit/>
          </a:bodyPr>
          <a:lstStyle/>
          <a:p>
            <a:r>
              <a:rPr lang="en-US" sz="2400" b="1" dirty="0">
                <a:solidFill>
                  <a:schemeClr val="accent6">
                    <a:lumMod val="75000"/>
                  </a:schemeClr>
                </a:solidFill>
                <a:latin typeface="Arial\"/>
                <a:cs typeface="Times New Roman" pitchFamily="18" charset="0"/>
              </a:rPr>
              <a:t>(d) Construct a relative frequency bar graph</a:t>
            </a:r>
          </a:p>
        </p:txBody>
      </p:sp>
      <p:graphicFrame>
        <p:nvGraphicFramePr>
          <p:cNvPr id="5" name="Chart 4"/>
          <p:cNvGraphicFramePr/>
          <p:nvPr>
            <p:extLst>
              <p:ext uri="{D42A27DB-BD31-4B8C-83A1-F6EECF244321}">
                <p14:modId xmlns:p14="http://schemas.microsoft.com/office/powerpoint/2010/main" val="909346743"/>
              </p:ext>
            </p:extLst>
          </p:nvPr>
        </p:nvGraphicFramePr>
        <p:xfrm>
          <a:off x="6217921" y="2089618"/>
          <a:ext cx="4431322" cy="4742200"/>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p:cNvPicPr>
            <a:picLocks noChangeAspect="1"/>
          </p:cNvPicPr>
          <p:nvPr/>
        </p:nvPicPr>
        <p:blipFill>
          <a:blip r:embed="rId4"/>
          <a:stretch>
            <a:fillRect/>
          </a:stretch>
        </p:blipFill>
        <p:spPr>
          <a:xfrm>
            <a:off x="7636741" y="275554"/>
            <a:ext cx="4501472" cy="2306152"/>
          </a:xfrm>
          <a:prstGeom prst="rect">
            <a:avLst/>
          </a:prstGeom>
        </p:spPr>
      </p:pic>
    </p:spTree>
    <p:extLst>
      <p:ext uri="{BB962C8B-B14F-4D97-AF65-F5344CB8AC3E}">
        <p14:creationId xmlns:p14="http://schemas.microsoft.com/office/powerpoint/2010/main" val="379602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graphicEl>
                                              <a:chart seriesIdx="-4" categoryIdx="0" bldStep="category"/>
                                            </p:graphicEl>
                                          </p:spTgt>
                                        </p:tgtEl>
                                        <p:attrNameLst>
                                          <p:attrName>style.visibility</p:attrName>
                                        </p:attrNameLst>
                                      </p:cBhvr>
                                      <p:to>
                                        <p:strVal val="visible"/>
                                      </p:to>
                                    </p:set>
                                    <p:animEffect transition="in" filter="wipe(down)">
                                      <p:cBhvr>
                                        <p:cTn id="7" dur="500"/>
                                        <p:tgtEl>
                                          <p:spTgt spid="2">
                                            <p:graphicEl>
                                              <a:chart seriesIdx="-4" categoryIdx="0" bldStep="category"/>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graphicEl>
                                              <a:chart seriesIdx="-4" categoryIdx="1" bldStep="category"/>
                                            </p:graphicEl>
                                          </p:spTgt>
                                        </p:tgtEl>
                                        <p:attrNameLst>
                                          <p:attrName>style.visibility</p:attrName>
                                        </p:attrNameLst>
                                      </p:cBhvr>
                                      <p:to>
                                        <p:strVal val="visible"/>
                                      </p:to>
                                    </p:set>
                                    <p:animEffect transition="in" filter="wipe(down)">
                                      <p:cBhvr>
                                        <p:cTn id="12" dur="500"/>
                                        <p:tgtEl>
                                          <p:spTgt spid="2">
                                            <p:graphicEl>
                                              <a:chart seriesIdx="-4" categoryIdx="1"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graphicEl>
                                              <a:chart seriesIdx="-4" categoryIdx="2" bldStep="category"/>
                                            </p:graphicEl>
                                          </p:spTgt>
                                        </p:tgtEl>
                                        <p:attrNameLst>
                                          <p:attrName>style.visibility</p:attrName>
                                        </p:attrNameLst>
                                      </p:cBhvr>
                                      <p:to>
                                        <p:strVal val="visible"/>
                                      </p:to>
                                    </p:set>
                                    <p:animEffect transition="in" filter="wipe(down)">
                                      <p:cBhvr>
                                        <p:cTn id="17" dur="500"/>
                                        <p:tgtEl>
                                          <p:spTgt spid="2">
                                            <p:graphicEl>
                                              <a:chart seriesIdx="-4" categoryIdx="2"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graphicEl>
                                              <a:chart seriesIdx="-4" categoryIdx="3" bldStep="category"/>
                                            </p:graphicEl>
                                          </p:spTgt>
                                        </p:tgtEl>
                                        <p:attrNameLst>
                                          <p:attrName>style.visibility</p:attrName>
                                        </p:attrNameLst>
                                      </p:cBhvr>
                                      <p:to>
                                        <p:strVal val="visible"/>
                                      </p:to>
                                    </p:set>
                                    <p:animEffect transition="in" filter="wipe(down)">
                                      <p:cBhvr>
                                        <p:cTn id="22" dur="500"/>
                                        <p:tgtEl>
                                          <p:spTgt spid="2">
                                            <p:graphicEl>
                                              <a:chart seriesIdx="-4" categoryIdx="3" bldStep="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graphicEl>
                                              <a:chart seriesIdx="-4" categoryIdx="0" bldStep="category"/>
                                            </p:graphicEl>
                                          </p:spTgt>
                                        </p:tgtEl>
                                        <p:attrNameLst>
                                          <p:attrName>style.visibility</p:attrName>
                                        </p:attrNameLst>
                                      </p:cBhvr>
                                      <p:to>
                                        <p:strVal val="visible"/>
                                      </p:to>
                                    </p:set>
                                    <p:animEffect transition="in" filter="wipe(down)">
                                      <p:cBhvr>
                                        <p:cTn id="32" dur="500"/>
                                        <p:tgtEl>
                                          <p:spTgt spid="5">
                                            <p:graphicEl>
                                              <a:chart seriesIdx="-4" categoryIdx="0" bldStep="category"/>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graphicEl>
                                              <a:chart seriesIdx="-4" categoryIdx="1" bldStep="category"/>
                                            </p:graphicEl>
                                          </p:spTgt>
                                        </p:tgtEl>
                                        <p:attrNameLst>
                                          <p:attrName>style.visibility</p:attrName>
                                        </p:attrNameLst>
                                      </p:cBhvr>
                                      <p:to>
                                        <p:strVal val="visible"/>
                                      </p:to>
                                    </p:set>
                                    <p:animEffect transition="in" filter="wipe(down)">
                                      <p:cBhvr>
                                        <p:cTn id="37" dur="500"/>
                                        <p:tgtEl>
                                          <p:spTgt spid="5">
                                            <p:graphicEl>
                                              <a:chart seriesIdx="-4" categoryIdx="1" bldStep="category"/>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graphicEl>
                                              <a:chart seriesIdx="-4" categoryIdx="2" bldStep="category"/>
                                            </p:graphicEl>
                                          </p:spTgt>
                                        </p:tgtEl>
                                        <p:attrNameLst>
                                          <p:attrName>style.visibility</p:attrName>
                                        </p:attrNameLst>
                                      </p:cBhvr>
                                      <p:to>
                                        <p:strVal val="visible"/>
                                      </p:to>
                                    </p:set>
                                    <p:animEffect transition="in" filter="wipe(down)">
                                      <p:cBhvr>
                                        <p:cTn id="42" dur="500"/>
                                        <p:tgtEl>
                                          <p:spTgt spid="5">
                                            <p:graphicEl>
                                              <a:chart seriesIdx="-4" categoryIdx="2" bldStep="category"/>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graphicEl>
                                              <a:chart seriesIdx="-4" categoryIdx="3" bldStep="category"/>
                                            </p:graphicEl>
                                          </p:spTgt>
                                        </p:tgtEl>
                                        <p:attrNameLst>
                                          <p:attrName>style.visibility</p:attrName>
                                        </p:attrNameLst>
                                      </p:cBhvr>
                                      <p:to>
                                        <p:strVal val="visible"/>
                                      </p:to>
                                    </p:set>
                                    <p:animEffect transition="in" filter="wipe(down)">
                                      <p:cBhvr>
                                        <p:cTn id="47" dur="500"/>
                                        <p:tgtEl>
                                          <p:spTgt spid="5">
                                            <p:graphicEl>
                                              <a:chart seriesIdx="-4" categoryIdx="3"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Chart bld="category"/>
        </p:bldSub>
      </p:bldGraphic>
      <p:bldP spid="4" grpId="0"/>
      <p:bldGraphic spid="5" grpId="0" uiExpand="1">
        <p:bldSub>
          <a:bldChart bld="category"/>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4169</TotalTime>
  <Words>2141</Words>
  <Application>Microsoft Office PowerPoint</Application>
  <PresentationFormat>Widescreen</PresentationFormat>
  <Paragraphs>707</Paragraphs>
  <Slides>43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Arial\</vt:lpstr>
      <vt:lpstr>Calibri</vt:lpstr>
      <vt:lpstr>Calibri Light</vt:lpstr>
      <vt:lpstr>Cambria Math</vt:lpstr>
      <vt:lpstr>Times New Roman</vt:lpstr>
      <vt:lpstr>Office Theme</vt:lpstr>
      <vt:lpstr>Part II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UTPA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III</dc:title>
  <dc:creator>Tamer Oraby</dc:creator>
  <cp:lastModifiedBy>Tamer Oraby</cp:lastModifiedBy>
  <cp:revision>528</cp:revision>
  <dcterms:created xsi:type="dcterms:W3CDTF">2017-08-28T13:54:33Z</dcterms:created>
  <dcterms:modified xsi:type="dcterms:W3CDTF">2021-07-09T12:47:59Z</dcterms:modified>
  <cp:contentStatus/>
</cp:coreProperties>
</file>